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notesSlides/notesSlide16.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drawings/drawing1.xml" ContentType="application/vnd.openxmlformats-officedocument.drawingml.chartshapes+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9"/>
  </p:notesMasterIdLst>
  <p:sldIdLst>
    <p:sldId id="259" r:id="rId6"/>
    <p:sldId id="263" r:id="rId7"/>
    <p:sldId id="592" r:id="rId8"/>
    <p:sldId id="597" r:id="rId9"/>
    <p:sldId id="599" r:id="rId10"/>
    <p:sldId id="550" r:id="rId11"/>
    <p:sldId id="585" r:id="rId12"/>
    <p:sldId id="524" r:id="rId13"/>
    <p:sldId id="538" r:id="rId14"/>
    <p:sldId id="574" r:id="rId15"/>
    <p:sldId id="572" r:id="rId16"/>
    <p:sldId id="575" r:id="rId17"/>
    <p:sldId id="586" r:id="rId18"/>
    <p:sldId id="516" r:id="rId19"/>
    <p:sldId id="519" r:id="rId20"/>
    <p:sldId id="595" r:id="rId21"/>
    <p:sldId id="579" r:id="rId22"/>
    <p:sldId id="593" r:id="rId23"/>
    <p:sldId id="558" r:id="rId24"/>
    <p:sldId id="559" r:id="rId25"/>
    <p:sldId id="581" r:id="rId26"/>
    <p:sldId id="560" r:id="rId27"/>
    <p:sldId id="584" r:id="rId28"/>
    <p:sldId id="576" r:id="rId29"/>
    <p:sldId id="587" r:id="rId30"/>
    <p:sldId id="594" r:id="rId31"/>
    <p:sldId id="561" r:id="rId32"/>
    <p:sldId id="568" r:id="rId33"/>
    <p:sldId id="571" r:id="rId34"/>
    <p:sldId id="569" r:id="rId35"/>
    <p:sldId id="566" r:id="rId36"/>
    <p:sldId id="573" r:id="rId37"/>
    <p:sldId id="577" r:id="rId38"/>
    <p:sldId id="554" r:id="rId39"/>
    <p:sldId id="520" r:id="rId40"/>
    <p:sldId id="284" r:id="rId41"/>
    <p:sldId id="598" r:id="rId42"/>
    <p:sldId id="539" r:id="rId43"/>
    <p:sldId id="578" r:id="rId44"/>
    <p:sldId id="588" r:id="rId45"/>
    <p:sldId id="537" r:id="rId46"/>
    <p:sldId id="526" r:id="rId47"/>
    <p:sldId id="517" r:id="rId48"/>
    <p:sldId id="596" r:id="rId49"/>
    <p:sldId id="533" r:id="rId50"/>
    <p:sldId id="536" r:id="rId51"/>
    <p:sldId id="532" r:id="rId52"/>
    <p:sldId id="534" r:id="rId53"/>
    <p:sldId id="540" r:id="rId54"/>
    <p:sldId id="565" r:id="rId55"/>
    <p:sldId id="562" r:id="rId56"/>
    <p:sldId id="563" r:id="rId57"/>
    <p:sldId id="56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981F89E-D60C-4CED-A5B4-B73BDEE7B77C}">
          <p14:sldIdLst>
            <p14:sldId id="259"/>
            <p14:sldId id="263"/>
          </p14:sldIdLst>
        </p14:section>
        <p14:section name="Summary Section" id="{0515FC77-8449-46CF-A88D-CF0C54AE6805}">
          <p14:sldIdLst>
            <p14:sldId id="592"/>
            <p14:sldId id="597"/>
            <p14:sldId id="599"/>
          </p14:sldIdLst>
        </p14:section>
        <p14:section name="Identification" id="{62943E47-B1BD-44DC-8B5A-FE8114013823}">
          <p14:sldIdLst>
            <p14:sldId id="550"/>
            <p14:sldId id="585"/>
            <p14:sldId id="524"/>
            <p14:sldId id="538"/>
            <p14:sldId id="574"/>
            <p14:sldId id="572"/>
          </p14:sldIdLst>
        </p14:section>
        <p14:section name="EOL Register Profile" id="{35EC894E-CB9E-46F1-87E7-EA7976A01813}">
          <p14:sldIdLst>
            <p14:sldId id="575"/>
            <p14:sldId id="586"/>
            <p14:sldId id="516"/>
            <p14:sldId id="519"/>
            <p14:sldId id="595"/>
            <p14:sldId id="579"/>
            <p14:sldId id="593"/>
            <p14:sldId id="558"/>
            <p14:sldId id="559"/>
            <p14:sldId id="581"/>
            <p14:sldId id="560"/>
            <p14:sldId id="584"/>
          </p14:sldIdLst>
        </p14:section>
        <p14:section name="Proactive and Advanced Care Planning" id="{16A99692-78E6-4895-B9BA-2B816D5F1438}">
          <p14:sldIdLst>
            <p14:sldId id="576"/>
            <p14:sldId id="587"/>
            <p14:sldId id="594"/>
            <p14:sldId id="561"/>
            <p14:sldId id="568"/>
            <p14:sldId id="571"/>
            <p14:sldId id="569"/>
            <p14:sldId id="566"/>
            <p14:sldId id="573"/>
          </p14:sldIdLst>
        </p14:section>
        <p14:section name="Urgent and Emergency Care" id="{2CD0C6F7-27E9-4E7F-9BAF-747D822AE101}">
          <p14:sldIdLst>
            <p14:sldId id="577"/>
            <p14:sldId id="554"/>
            <p14:sldId id="520"/>
            <p14:sldId id="284"/>
            <p14:sldId id="598"/>
            <p14:sldId id="539"/>
          </p14:sldIdLst>
        </p14:section>
        <p14:section name="Achieving a Better Death" id="{098DD73A-126B-4FD1-8E71-30F0A3B2128B}">
          <p14:sldIdLst>
            <p14:sldId id="578"/>
            <p14:sldId id="588"/>
            <p14:sldId id="537"/>
            <p14:sldId id="526"/>
            <p14:sldId id="517"/>
            <p14:sldId id="596"/>
            <p14:sldId id="533"/>
            <p14:sldId id="536"/>
            <p14:sldId id="532"/>
            <p14:sldId id="534"/>
            <p14:sldId id="540"/>
          </p14:sldIdLst>
        </p14:section>
        <p14:section name="Appendix" id="{D42DA5A4-694C-4F48-A2F9-5DB50A05F009}">
          <p14:sldIdLst>
            <p14:sldId id="565"/>
            <p14:sldId id="562"/>
            <p14:sldId id="563"/>
            <p14:sldId id="5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854D81-2A9F-0AEA-07ED-CC5C41924070}" name="BOWRING, Heidi (NHS HERTFORDSHIRE AND WEST ESSEX ICB - 06K)" initials="BH(HAWEI0" userId="S::heidi.bowring1@nhs.net::ab470555-0042-440f-940b-f34e02c5a539" providerId="AD"/>
  <p188:author id="{6A2054BD-A6D5-70DA-B241-4125CA425148}" name="WILLIAMSON, Sam (NHS HERTFORDSHIRE AND WEST ESSEX ICB - 06K)" initials="WS(HAWEI0" userId="S::sam.williamson3@nhs.net::39575f1b-04c2-460b-a27d-b414c40887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66"/>
    <a:srgbClr val="FEC000"/>
    <a:srgbClr val="43BA75"/>
    <a:srgbClr val="70309F"/>
    <a:srgbClr val="F46403"/>
    <a:srgbClr val="009CD8"/>
    <a:srgbClr val="2B774C"/>
    <a:srgbClr val="A5DFBE"/>
    <a:srgbClr val="FFF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BB89A-0EFB-43D4-B85F-5A3A6DC0CB59}" v="2567" dt="2023-09-07T11:45:57.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0"/>
  </p:normalViewPr>
  <p:slideViewPr>
    <p:cSldViewPr snapToGrid="0">
      <p:cViewPr varScale="1">
        <p:scale>
          <a:sx n="128" d="100"/>
          <a:sy n="128" d="100"/>
        </p:scale>
        <p:origin x="480"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BowringH\Documents\EOL\EOL%20data%20for%20presentation.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BowringH\AppData\Local\Microsoft\Windows\INetCache\Content.Outlook\TWIIDBUD\EoL-5c%20-%20H%20Bowring.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https://nhs-my.sharepoint.com/personal/hannes_vandermerwe_nhs_net/Documents/PHM/Optum%20dataset/HWE%20Joint%20PHM%20Data%20-%20used%20for%2022-23%20pcn%20packs-EoL.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oleObject" Target="https://nhs-my.sharepoint.com/personal/sam_williamson3_nhs_net/Documents/2022-23%20primary%20care%20contract%20metric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nhs-my.sharepoint.com/personal/sam_williamson3_nhs_net/Documents/2022-23%20primary%20care%20contract%20metrics.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Book1"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 of patients in need of palliative care/support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solidFill>
                  <a:srgbClr val="92D050"/>
                </a:solidFill>
              </a:ln>
              <a:effectLst/>
            </c:spPr>
            <c:extLst>
              <c:ext xmlns:c16="http://schemas.microsoft.com/office/drawing/2014/chart" uri="{C3380CC4-5D6E-409C-BE32-E72D297353CC}">
                <c16:uniqueId val="{00000001-74FD-4B70-BBFC-6301577E43DA}"/>
              </c:ext>
            </c:extLst>
          </c:dPt>
          <c:dPt>
            <c:idx val="2"/>
            <c:invertIfNegative val="0"/>
            <c:bubble3D val="0"/>
            <c:spPr>
              <a:solidFill>
                <a:srgbClr val="FF0000"/>
              </a:solidFill>
              <a:ln>
                <a:solidFill>
                  <a:srgbClr val="FF0000"/>
                </a:solidFill>
              </a:ln>
              <a:effectLst/>
            </c:spPr>
            <c:extLst>
              <c:ext xmlns:c16="http://schemas.microsoft.com/office/drawing/2014/chart" uri="{C3380CC4-5D6E-409C-BE32-E72D297353CC}">
                <c16:uniqueId val="{00000003-74FD-4B70-BBFC-6301577E43DA}"/>
              </c:ext>
            </c:extLst>
          </c:dPt>
          <c:dPt>
            <c:idx val="4"/>
            <c:invertIfNegative val="0"/>
            <c:bubble3D val="0"/>
            <c:spPr>
              <a:solidFill>
                <a:srgbClr val="CE45F9"/>
              </a:solidFill>
              <a:ln>
                <a:solidFill>
                  <a:srgbClr val="CE45F9"/>
                </a:solidFill>
              </a:ln>
              <a:effectLst/>
            </c:spPr>
            <c:extLst>
              <c:ext xmlns:c16="http://schemas.microsoft.com/office/drawing/2014/chart" uri="{C3380CC4-5D6E-409C-BE32-E72D297353CC}">
                <c16:uniqueId val="{00000005-74FD-4B70-BBFC-6301577E43DA}"/>
              </c:ext>
            </c:extLst>
          </c:dPt>
          <c:dPt>
            <c:idx val="5"/>
            <c:invertIfNegative val="0"/>
            <c:bubble3D val="0"/>
            <c:spPr>
              <a:solidFill>
                <a:srgbClr val="FFC000"/>
              </a:solidFill>
              <a:ln>
                <a:solidFill>
                  <a:srgbClr val="FFC000"/>
                </a:solidFill>
              </a:ln>
              <a:effectLst/>
            </c:spPr>
            <c:extLst>
              <c:ext xmlns:c16="http://schemas.microsoft.com/office/drawing/2014/chart" uri="{C3380CC4-5D6E-409C-BE32-E72D297353CC}">
                <c16:uniqueId val="{00000007-74FD-4B70-BBFC-6301577E43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Sheet1!$B$39:$B$44</c:f>
              <c:strCache>
                <c:ptCount val="6"/>
                <c:pt idx="0">
                  <c:v>SWH</c:v>
                </c:pt>
                <c:pt idx="1">
                  <c:v>WE</c:v>
                </c:pt>
                <c:pt idx="2">
                  <c:v>ENH</c:v>
                </c:pt>
                <c:pt idx="4">
                  <c:v>HWE</c:v>
                </c:pt>
                <c:pt idx="5">
                  <c:v>England </c:v>
                </c:pt>
              </c:strCache>
            </c:strRef>
          </c:cat>
          <c:val>
            <c:numRef>
              <c:f>Sheet1!$C$39:$C$44</c:f>
              <c:numCache>
                <c:formatCode>0.00%</c:formatCode>
                <c:ptCount val="6"/>
                <c:pt idx="0">
                  <c:v>3.3E-3</c:v>
                </c:pt>
                <c:pt idx="1">
                  <c:v>4.8999999999999998E-3</c:v>
                </c:pt>
                <c:pt idx="2">
                  <c:v>5.0000000000000001E-3</c:v>
                </c:pt>
                <c:pt idx="4">
                  <c:v>4.3E-3</c:v>
                </c:pt>
                <c:pt idx="5">
                  <c:v>4.5999999999999999E-3</c:v>
                </c:pt>
              </c:numCache>
            </c:numRef>
          </c:val>
          <c:extLst>
            <c:ext xmlns:c16="http://schemas.microsoft.com/office/drawing/2014/chart" uri="{C3380CC4-5D6E-409C-BE32-E72D297353CC}">
              <c16:uniqueId val="{00000008-74FD-4B70-BBFC-6301577E43DA}"/>
            </c:ext>
          </c:extLst>
        </c:ser>
        <c:dLbls>
          <c:showLegendKey val="0"/>
          <c:showVal val="0"/>
          <c:showCatName val="0"/>
          <c:showSerName val="0"/>
          <c:showPercent val="0"/>
          <c:showBubbleSize val="0"/>
        </c:dLbls>
        <c:gapWidth val="83"/>
        <c:overlap val="-100"/>
        <c:axId val="1201165648"/>
        <c:axId val="1201166896"/>
      </c:barChart>
      <c:catAx>
        <c:axId val="120116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1166896"/>
        <c:crosses val="autoZero"/>
        <c:auto val="1"/>
        <c:lblAlgn val="ctr"/>
        <c:lblOffset val="100"/>
        <c:noMultiLvlLbl val="0"/>
      </c:catAx>
      <c:valAx>
        <c:axId val="1201166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1165648"/>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HWE EoL Population</a:t>
            </a:r>
            <a:r>
              <a:rPr lang="en-GB" baseline="0"/>
              <a:t> by IMD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Deprivation!$B$4</c:f>
              <c:strCache>
                <c:ptCount val="1"/>
                <c:pt idx="0">
                  <c:v>Population</c:v>
                </c:pt>
              </c:strCache>
            </c:strRef>
          </c:tx>
          <c:spPr>
            <a:solidFill>
              <a:schemeClr val="accent1"/>
            </a:solidFill>
            <a:ln>
              <a:noFill/>
            </a:ln>
            <a:effectLst/>
          </c:spPr>
          <c:invertIfNegative val="0"/>
          <c:cat>
            <c:strRef>
              <c:f>Deprivation!$C$3:$M$3</c:f>
              <c:strCache>
                <c:ptCount val="11"/>
                <c:pt idx="0">
                  <c:v>1</c:v>
                </c:pt>
                <c:pt idx="1">
                  <c:v>2</c:v>
                </c:pt>
                <c:pt idx="2">
                  <c:v>3</c:v>
                </c:pt>
                <c:pt idx="3">
                  <c:v>4</c:v>
                </c:pt>
                <c:pt idx="4">
                  <c:v>5</c:v>
                </c:pt>
                <c:pt idx="5">
                  <c:v>6</c:v>
                </c:pt>
                <c:pt idx="6">
                  <c:v>7</c:v>
                </c:pt>
                <c:pt idx="7">
                  <c:v>8</c:v>
                </c:pt>
                <c:pt idx="8">
                  <c:v>9</c:v>
                </c:pt>
                <c:pt idx="9">
                  <c:v>10</c:v>
                </c:pt>
                <c:pt idx="10">
                  <c:v>N/K</c:v>
                </c:pt>
              </c:strCache>
            </c:strRef>
          </c:cat>
          <c:val>
            <c:numRef>
              <c:f>Deprivation!$C$4:$M$4</c:f>
              <c:numCache>
                <c:formatCode>General</c:formatCode>
                <c:ptCount val="11"/>
                <c:pt idx="0">
                  <c:v>14</c:v>
                </c:pt>
                <c:pt idx="1">
                  <c:v>266</c:v>
                </c:pt>
                <c:pt idx="2">
                  <c:v>438</c:v>
                </c:pt>
                <c:pt idx="3">
                  <c:v>945</c:v>
                </c:pt>
                <c:pt idx="4">
                  <c:v>1099</c:v>
                </c:pt>
                <c:pt idx="5">
                  <c:v>1264</c:v>
                </c:pt>
                <c:pt idx="6">
                  <c:v>1207</c:v>
                </c:pt>
                <c:pt idx="7">
                  <c:v>1251</c:v>
                </c:pt>
                <c:pt idx="8">
                  <c:v>1951</c:v>
                </c:pt>
                <c:pt idx="9">
                  <c:v>2531</c:v>
                </c:pt>
                <c:pt idx="10">
                  <c:v>91</c:v>
                </c:pt>
              </c:numCache>
            </c:numRef>
          </c:val>
          <c:extLst>
            <c:ext xmlns:c16="http://schemas.microsoft.com/office/drawing/2014/chart" uri="{C3380CC4-5D6E-409C-BE32-E72D297353CC}">
              <c16:uniqueId val="{00000000-44E9-4863-A530-306C71608697}"/>
            </c:ext>
          </c:extLst>
        </c:ser>
        <c:dLbls>
          <c:showLegendKey val="0"/>
          <c:showVal val="0"/>
          <c:showCatName val="0"/>
          <c:showSerName val="0"/>
          <c:showPercent val="0"/>
          <c:showBubbleSize val="0"/>
        </c:dLbls>
        <c:gapWidth val="219"/>
        <c:overlap val="-27"/>
        <c:axId val="1177353280"/>
        <c:axId val="1177338720"/>
      </c:barChart>
      <c:catAx>
        <c:axId val="1177353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IMD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338720"/>
        <c:crosses val="autoZero"/>
        <c:auto val="1"/>
        <c:lblAlgn val="ctr"/>
        <c:lblOffset val="100"/>
        <c:noMultiLvlLbl val="0"/>
      </c:catAx>
      <c:valAx>
        <c:axId val="1177338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7353280"/>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[HWE Joint PHM Data - used for 22-23 pcn packs-EoL.xlsm]EOL Pivot!PivotTable11</c:name>
    <c:fmtId val="1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Distribution of people who</a:t>
            </a:r>
            <a:r>
              <a:rPr lang="en-GB" baseline="0"/>
              <a:t> are in the last year of life by the number of conditions they have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'EOL Pivot'!$B$19</c:f>
              <c:strCache>
                <c:ptCount val="1"/>
                <c:pt idx="0">
                  <c:v>Total</c:v>
                </c:pt>
              </c:strCache>
            </c:strRef>
          </c:tx>
          <c:spPr>
            <a:solidFill>
              <a:schemeClr val="accent1"/>
            </a:solidFill>
            <a:ln>
              <a:noFill/>
            </a:ln>
            <a:effectLst/>
          </c:spPr>
          <c:invertIfNegative val="0"/>
          <c:cat>
            <c:strRef>
              <c:f>'EOL Pivot'!$A$20:$A$41</c:f>
              <c:strCach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strCache>
            </c:strRef>
          </c:cat>
          <c:val>
            <c:numRef>
              <c:f>'EOL Pivot'!$B$20:$B$41</c:f>
              <c:numCache>
                <c:formatCode>General</c:formatCode>
                <c:ptCount val="21"/>
                <c:pt idx="0">
                  <c:v>323</c:v>
                </c:pt>
                <c:pt idx="1">
                  <c:v>909</c:v>
                </c:pt>
                <c:pt idx="2">
                  <c:v>1193</c:v>
                </c:pt>
                <c:pt idx="3">
                  <c:v>1451</c:v>
                </c:pt>
                <c:pt idx="4">
                  <c:v>1507</c:v>
                </c:pt>
                <c:pt idx="5">
                  <c:v>1325</c:v>
                </c:pt>
                <c:pt idx="6">
                  <c:v>1126</c:v>
                </c:pt>
                <c:pt idx="7">
                  <c:v>1009</c:v>
                </c:pt>
                <c:pt idx="8">
                  <c:v>767</c:v>
                </c:pt>
                <c:pt idx="9">
                  <c:v>563</c:v>
                </c:pt>
                <c:pt idx="10">
                  <c:v>332</c:v>
                </c:pt>
                <c:pt idx="11">
                  <c:v>239</c:v>
                </c:pt>
                <c:pt idx="12">
                  <c:v>159</c:v>
                </c:pt>
                <c:pt idx="13">
                  <c:v>72</c:v>
                </c:pt>
                <c:pt idx="14">
                  <c:v>41</c:v>
                </c:pt>
                <c:pt idx="15">
                  <c:v>17</c:v>
                </c:pt>
                <c:pt idx="16">
                  <c:v>12</c:v>
                </c:pt>
                <c:pt idx="17">
                  <c:v>4</c:v>
                </c:pt>
                <c:pt idx="18">
                  <c:v>5</c:v>
                </c:pt>
                <c:pt idx="19">
                  <c:v>2</c:v>
                </c:pt>
                <c:pt idx="20">
                  <c:v>1</c:v>
                </c:pt>
              </c:numCache>
            </c:numRef>
          </c:val>
          <c:extLst>
            <c:ext xmlns:c16="http://schemas.microsoft.com/office/drawing/2014/chart" uri="{C3380CC4-5D6E-409C-BE32-E72D297353CC}">
              <c16:uniqueId val="{00000000-ECFB-4CF3-B145-3A3C6D590075}"/>
            </c:ext>
          </c:extLst>
        </c:ser>
        <c:dLbls>
          <c:showLegendKey val="0"/>
          <c:showVal val="0"/>
          <c:showCatName val="0"/>
          <c:showSerName val="0"/>
          <c:showPercent val="0"/>
          <c:showBubbleSize val="0"/>
        </c:dLbls>
        <c:gapWidth val="219"/>
        <c:overlap val="-27"/>
        <c:axId val="1108422448"/>
        <c:axId val="1643288863"/>
      </c:barChart>
      <c:catAx>
        <c:axId val="11084224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co-morbidities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3288863"/>
        <c:crosses val="autoZero"/>
        <c:auto val="1"/>
        <c:lblAlgn val="ctr"/>
        <c:lblOffset val="100"/>
        <c:noMultiLvlLbl val="0"/>
      </c:catAx>
      <c:valAx>
        <c:axId val="16432888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people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42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[2022-23 primary care contract metrics.xlsx]Pivot!PivotTable1</c:name>
    <c:fmtId val="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Proportion of people on the EoL register who have had a GSF</a:t>
            </a:r>
            <a:r>
              <a:rPr lang="en-US" baseline="0"/>
              <a:t> recorded </a:t>
            </a:r>
            <a:r>
              <a:rPr lang="en-US"/>
              <a:t>during 2022/23</a:t>
            </a:r>
          </a:p>
        </c:rich>
      </c:tx>
      <c:overlay val="0"/>
      <c:spPr>
        <a:noFill/>
        <a:ln>
          <a:noFill/>
        </a:ln>
        <a:effectLst/>
      </c:spPr>
    </c:title>
    <c:autoTitleDeleted val="0"/>
    <c:pivotFmts>
      <c:pivotFmt>
        <c:idx val="0"/>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s>
    <c:plotArea>
      <c:layout/>
      <c:barChart>
        <c:barDir val="col"/>
        <c:grouping val="clustered"/>
        <c:varyColors val="0"/>
        <c:ser>
          <c:idx val="0"/>
          <c:order val="0"/>
          <c:tx>
            <c:strRef>
              <c:f>Pivot!$C$7:$C$8</c:f>
              <c:strCache>
                <c:ptCount val="1"/>
                <c:pt idx="0">
                  <c:v>Total</c:v>
                </c:pt>
              </c:strCache>
            </c:strRef>
          </c:tx>
          <c:spPr>
            <a:solidFill>
              <a:schemeClr val="accent1"/>
            </a:solidFill>
            <a:ln>
              <a:noFill/>
            </a:ln>
            <a:effectLst/>
          </c:spPr>
          <c:invertIfNegative val="0"/>
          <c:cat>
            <c:multiLvlStrRef>
              <c:f>Pivot!$A$9:$B$48</c:f>
              <c:multiLvlStrCache>
                <c:ptCount val="36"/>
                <c:lvl>
                  <c:pt idx="0">
                    <c:v>Broxbourne Alliance</c:v>
                  </c:pt>
                  <c:pt idx="1">
                    <c:v>Hatfield PCN</c:v>
                  </c:pt>
                  <c:pt idx="2">
                    <c:v>Hertford and Rurals PCN</c:v>
                  </c:pt>
                  <c:pt idx="3">
                    <c:v>Hitchin &amp; Whitwell PCN</c:v>
                  </c:pt>
                  <c:pt idx="4">
                    <c:v>Hoddesdon and Broxbourne PCN</c:v>
                  </c:pt>
                  <c:pt idx="5">
                    <c:v>Icknield PCN</c:v>
                  </c:pt>
                  <c:pt idx="6">
                    <c:v>Lea Valley Health PCN</c:v>
                  </c:pt>
                  <c:pt idx="7">
                    <c:v>Stevenage North PCN</c:v>
                  </c:pt>
                  <c:pt idx="8">
                    <c:v>Stevenage South PCN</c:v>
                  </c:pt>
                  <c:pt idx="9">
                    <c:v>Stort Valley and Villages PCN</c:v>
                  </c:pt>
                  <c:pt idx="10">
                    <c:v>Ware and Rurals PCN</c:v>
                  </c:pt>
                  <c:pt idx="11">
                    <c:v>Welwyn Garden City PCN</c:v>
                  </c:pt>
                  <c:pt idx="12">
                    <c:v>(blank)</c:v>
                  </c:pt>
                  <c:pt idx="13">
                    <c:v>Abbey Health PCN</c:v>
                  </c:pt>
                  <c:pt idx="14">
                    <c:v>Alban Healthcare PCN</c:v>
                  </c:pt>
                  <c:pt idx="15">
                    <c:v>Alliance PCN</c:v>
                  </c:pt>
                  <c:pt idx="16">
                    <c:v>Alpha PCN</c:v>
                  </c:pt>
                  <c:pt idx="17">
                    <c:v>Attenborough &amp; Tudor PCN</c:v>
                  </c:pt>
                  <c:pt idx="18">
                    <c:v>Central Watford PCN</c:v>
                  </c:pt>
                  <c:pt idx="19">
                    <c:v>Dacorum Beta PCN</c:v>
                  </c:pt>
                  <c:pt idx="20">
                    <c:v>Danais PCN</c:v>
                  </c:pt>
                  <c:pt idx="21">
                    <c:v>Delta PCN</c:v>
                  </c:pt>
                  <c:pt idx="22">
                    <c:v>HaLo PCN</c:v>
                  </c:pt>
                  <c:pt idx="23">
                    <c:v>Harpenden PCN</c:v>
                  </c:pt>
                  <c:pt idx="24">
                    <c:v>Herts Five PCN</c:v>
                  </c:pt>
                  <c:pt idx="25">
                    <c:v>Manor View PCN</c:v>
                  </c:pt>
                  <c:pt idx="26">
                    <c:v>North Watford PCN</c:v>
                  </c:pt>
                  <c:pt idx="27">
                    <c:v>Potters Bar PCN</c:v>
                  </c:pt>
                  <c:pt idx="28">
                    <c:v>Rickmansworth &amp; Chorleywood PCN</c:v>
                  </c:pt>
                  <c:pt idx="29">
                    <c:v>The Grand Union PCN</c:v>
                  </c:pt>
                  <c:pt idx="30">
                    <c:v>Epping Ongar Abridge Waltham Abbey PCN</c:v>
                  </c:pt>
                  <c:pt idx="31">
                    <c:v>Harlow North PCN</c:v>
                  </c:pt>
                  <c:pt idx="32">
                    <c:v>Harlow South PCN</c:v>
                  </c:pt>
                  <c:pt idx="33">
                    <c:v>Loughton Buckhurst Hill &amp; Chigwell PCN</c:v>
                  </c:pt>
                  <c:pt idx="34">
                    <c:v>North Uttlesford PCN</c:v>
                  </c:pt>
                  <c:pt idx="35">
                    <c:v>South Uttlesford PCN</c:v>
                  </c:pt>
                </c:lvl>
                <c:lvl>
                  <c:pt idx="0">
                    <c:v>East and North Hertfordshire CCG</c:v>
                  </c:pt>
                  <c:pt idx="13">
                    <c:v>Herts Valleys CCG</c:v>
                  </c:pt>
                  <c:pt idx="30">
                    <c:v>West Essex CCG</c:v>
                  </c:pt>
                </c:lvl>
              </c:multiLvlStrCache>
            </c:multiLvlStrRef>
          </c:cat>
          <c:val>
            <c:numRef>
              <c:f>Pivot!$C$9:$C$48</c:f>
              <c:numCache>
                <c:formatCode>0%</c:formatCode>
                <c:ptCount val="36"/>
                <c:pt idx="0">
                  <c:v>0.45833333333333331</c:v>
                </c:pt>
                <c:pt idx="1">
                  <c:v>0.39644970414201186</c:v>
                </c:pt>
                <c:pt idx="2">
                  <c:v>0.32765957446808508</c:v>
                </c:pt>
                <c:pt idx="3">
                  <c:v>0.68069306930693074</c:v>
                </c:pt>
                <c:pt idx="4">
                  <c:v>0.58260869565217388</c:v>
                </c:pt>
                <c:pt idx="5">
                  <c:v>0.42</c:v>
                </c:pt>
                <c:pt idx="6">
                  <c:v>0.36440677966101692</c:v>
                </c:pt>
                <c:pt idx="7">
                  <c:v>0.49596774193548387</c:v>
                </c:pt>
                <c:pt idx="8">
                  <c:v>0.62544169611307421</c:v>
                </c:pt>
                <c:pt idx="9">
                  <c:v>0.58305084745762714</c:v>
                </c:pt>
                <c:pt idx="10">
                  <c:v>0.5950413223140496</c:v>
                </c:pt>
                <c:pt idx="11">
                  <c:v>0.60905349794238683</c:v>
                </c:pt>
                <c:pt idx="12">
                  <c:v>0.21875</c:v>
                </c:pt>
                <c:pt idx="13">
                  <c:v>0.22222222222222221</c:v>
                </c:pt>
                <c:pt idx="14">
                  <c:v>0.15822784810126583</c:v>
                </c:pt>
                <c:pt idx="15">
                  <c:v>2.0833333333333332E-2</c:v>
                </c:pt>
                <c:pt idx="16">
                  <c:v>0.45922746781115881</c:v>
                </c:pt>
                <c:pt idx="17">
                  <c:v>0.49152542372881358</c:v>
                </c:pt>
                <c:pt idx="18">
                  <c:v>0.42201834862385323</c:v>
                </c:pt>
                <c:pt idx="19">
                  <c:v>0.34883720930232559</c:v>
                </c:pt>
                <c:pt idx="20">
                  <c:v>0.3263888888888889</c:v>
                </c:pt>
                <c:pt idx="21">
                  <c:v>2.4E-2</c:v>
                </c:pt>
                <c:pt idx="22">
                  <c:v>0.31683168316831684</c:v>
                </c:pt>
                <c:pt idx="23">
                  <c:v>0.46153846153846156</c:v>
                </c:pt>
                <c:pt idx="24">
                  <c:v>0.33486238532110091</c:v>
                </c:pt>
                <c:pt idx="25">
                  <c:v>0.2138728323699422</c:v>
                </c:pt>
                <c:pt idx="26">
                  <c:v>0.20168067226890757</c:v>
                </c:pt>
                <c:pt idx="27">
                  <c:v>0.3</c:v>
                </c:pt>
                <c:pt idx="28">
                  <c:v>0.32653061224489793</c:v>
                </c:pt>
                <c:pt idx="29">
                  <c:v>0.45744680851063829</c:v>
                </c:pt>
                <c:pt idx="30">
                  <c:v>0.45454545454545453</c:v>
                </c:pt>
                <c:pt idx="31">
                  <c:v>0.44680851063829785</c:v>
                </c:pt>
                <c:pt idx="32">
                  <c:v>0.51707317073170733</c:v>
                </c:pt>
                <c:pt idx="33">
                  <c:v>0.64689265536723162</c:v>
                </c:pt>
                <c:pt idx="34">
                  <c:v>0.49006622516556292</c:v>
                </c:pt>
                <c:pt idx="35">
                  <c:v>0.70769230769230773</c:v>
                </c:pt>
              </c:numCache>
            </c:numRef>
          </c:val>
          <c:extLst>
            <c:ext xmlns:c16="http://schemas.microsoft.com/office/drawing/2014/chart" uri="{C3380CC4-5D6E-409C-BE32-E72D297353CC}">
              <c16:uniqueId val="{00000000-2216-48C2-82AF-7FC722220192}"/>
            </c:ext>
          </c:extLst>
        </c:ser>
        <c:dLbls>
          <c:showLegendKey val="0"/>
          <c:showVal val="0"/>
          <c:showCatName val="0"/>
          <c:showSerName val="0"/>
          <c:showPercent val="0"/>
          <c:showBubbleSize val="0"/>
        </c:dLbls>
        <c:gapWidth val="219"/>
        <c:overlap val="-27"/>
        <c:axId val="1115500575"/>
        <c:axId val="1115497247"/>
      </c:barChart>
      <c:catAx>
        <c:axId val="1115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5497247"/>
        <c:crosses val="autoZero"/>
        <c:auto val="1"/>
        <c:lblAlgn val="ctr"/>
        <c:lblOffset val="100"/>
        <c:noMultiLvlLbl val="0"/>
      </c:catAx>
      <c:valAx>
        <c:axId val="11154972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5500575"/>
        <c:crosses val="autoZero"/>
        <c:crossBetween val="between"/>
      </c:valAx>
    </c:plotArea>
    <c:plotVisOnly val="1"/>
    <c:dispBlanksAs val="gap"/>
    <c:showDLblsOverMax val="0"/>
    <c:extLst/>
  </c:chart>
  <c:spPr>
    <a:ln>
      <a:solidFill>
        <a:schemeClr val="tx1"/>
      </a:solidFill>
    </a:ln>
  </c:spPr>
  <c:txPr>
    <a:bodyPr/>
    <a:lstStyle/>
    <a:p>
      <a:pPr>
        <a:defRPr/>
      </a:pPr>
      <a:endParaRPr lang="en-US"/>
    </a:p>
  </c:txPr>
  <c:externalData r:id="rId1">
    <c:autoUpdate val="0"/>
  </c:externalData>
  <c:extLst>
    <c:ext xmlns:c14="http://schemas.microsoft.com/office/drawing/2007/8/2/chart" uri="{781A3756-C4B2-4CAC-9D66-4F8BD8637D16}">
      <c14:pivotOptions>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Sheet1!$C$19</c:f>
              <c:strCache>
                <c:ptCount val="1"/>
                <c:pt idx="0">
                  <c:v>Sum of Percentage completed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Sheet1!$B$20:$B$22</c:f>
              <c:strCache>
                <c:ptCount val="3"/>
                <c:pt idx="0">
                  <c:v>East and North Hertfordshire </c:v>
                </c:pt>
                <c:pt idx="1">
                  <c:v>South West Herts </c:v>
                </c:pt>
                <c:pt idx="2">
                  <c:v>West Essex </c:v>
                </c:pt>
              </c:strCache>
            </c:strRef>
          </c:cat>
          <c:val>
            <c:numRef>
              <c:f>Sheet1!$C$20:$C$22</c:f>
              <c:numCache>
                <c:formatCode>0.00%</c:formatCode>
                <c:ptCount val="3"/>
                <c:pt idx="0">
                  <c:v>0.16126984126984126</c:v>
                </c:pt>
                <c:pt idx="1">
                  <c:v>0.27770477441962332</c:v>
                </c:pt>
                <c:pt idx="2">
                  <c:v>0.14823393167342211</c:v>
                </c:pt>
              </c:numCache>
            </c:numRef>
          </c:val>
          <c:extLst>
            <c:ext xmlns:c16="http://schemas.microsoft.com/office/drawing/2014/chart" uri="{C3380CC4-5D6E-409C-BE32-E72D297353CC}">
              <c16:uniqueId val="{00000000-33B5-4686-9C88-36E28C9F823F}"/>
            </c:ext>
          </c:extLst>
        </c:ser>
        <c:dLbls>
          <c:dLblPos val="inEnd"/>
          <c:showLegendKey val="0"/>
          <c:showVal val="1"/>
          <c:showCatName val="0"/>
          <c:showSerName val="0"/>
          <c:showPercent val="0"/>
          <c:showBubbleSize val="0"/>
        </c:dLbls>
        <c:gapWidth val="219"/>
        <c:overlap val="-27"/>
        <c:axId val="1553563360"/>
        <c:axId val="1553562112"/>
      </c:barChart>
      <c:catAx>
        <c:axId val="155356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3562112"/>
        <c:crosses val="autoZero"/>
        <c:auto val="1"/>
        <c:lblAlgn val="ctr"/>
        <c:lblOffset val="100"/>
        <c:noMultiLvlLbl val="0"/>
      </c:catAx>
      <c:valAx>
        <c:axId val="155356211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3563360"/>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[2022-23 primary care contract metrics.xlsx]Pivot (2)!PivotTable1</c:name>
    <c:fmtId val="1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Proportion of people on the EoL register who have had a care plan</a:t>
            </a:r>
            <a:r>
              <a:rPr lang="en-US" baseline="0"/>
              <a:t> completed, reviewed or declined </a:t>
            </a:r>
            <a:r>
              <a:rPr lang="en-US"/>
              <a:t>during 2022/23</a:t>
            </a:r>
          </a:p>
        </c:rich>
      </c:tx>
      <c:overlay val="0"/>
      <c:spPr>
        <a:noFill/>
        <a:ln>
          <a:noFill/>
        </a:ln>
        <a:effectLst/>
      </c:spPr>
    </c:title>
    <c:autoTitleDeleted val="0"/>
    <c:pivotFmts>
      <c:pivotFmt>
        <c:idx val="0"/>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s>
    <c:plotArea>
      <c:layout/>
      <c:barChart>
        <c:barDir val="col"/>
        <c:grouping val="clustered"/>
        <c:varyColors val="0"/>
        <c:ser>
          <c:idx val="0"/>
          <c:order val="0"/>
          <c:tx>
            <c:strRef>
              <c:f>'Pivot (2)'!$C$7:$C$8</c:f>
              <c:strCache>
                <c:ptCount val="1"/>
                <c:pt idx="0">
                  <c:v>Total</c:v>
                </c:pt>
              </c:strCache>
            </c:strRef>
          </c:tx>
          <c:spPr>
            <a:solidFill>
              <a:schemeClr val="accent1"/>
            </a:solidFill>
            <a:ln>
              <a:noFill/>
            </a:ln>
            <a:effectLst/>
          </c:spPr>
          <c:invertIfNegative val="0"/>
          <c:cat>
            <c:multiLvlStrRef>
              <c:f>'Pivot (2)'!$A$9:$B$48</c:f>
              <c:multiLvlStrCache>
                <c:ptCount val="36"/>
                <c:lvl>
                  <c:pt idx="0">
                    <c:v>Broxbourne Alliance</c:v>
                  </c:pt>
                  <c:pt idx="1">
                    <c:v>Hatfield PCN</c:v>
                  </c:pt>
                  <c:pt idx="2">
                    <c:v>Hertford and Rurals PCN</c:v>
                  </c:pt>
                  <c:pt idx="3">
                    <c:v>Hitchin &amp; Whitwell PCN</c:v>
                  </c:pt>
                  <c:pt idx="4">
                    <c:v>Hoddesdon and Broxbourne PCN</c:v>
                  </c:pt>
                  <c:pt idx="5">
                    <c:v>Icknield PCN</c:v>
                  </c:pt>
                  <c:pt idx="6">
                    <c:v>Lea Valley Health PCN</c:v>
                  </c:pt>
                  <c:pt idx="7">
                    <c:v>Stevenage North PCN</c:v>
                  </c:pt>
                  <c:pt idx="8">
                    <c:v>Stevenage South PCN</c:v>
                  </c:pt>
                  <c:pt idx="9">
                    <c:v>Stort Valley and Villages PCN</c:v>
                  </c:pt>
                  <c:pt idx="10">
                    <c:v>Ware and Rurals PCN</c:v>
                  </c:pt>
                  <c:pt idx="11">
                    <c:v>Welwyn Garden City PCN</c:v>
                  </c:pt>
                  <c:pt idx="12">
                    <c:v>(blank)</c:v>
                  </c:pt>
                  <c:pt idx="13">
                    <c:v>Abbey Health PCN</c:v>
                  </c:pt>
                  <c:pt idx="14">
                    <c:v>Alban Healthcare PCN</c:v>
                  </c:pt>
                  <c:pt idx="15">
                    <c:v>Alliance PCN</c:v>
                  </c:pt>
                  <c:pt idx="16">
                    <c:v>Alpha PCN</c:v>
                  </c:pt>
                  <c:pt idx="17">
                    <c:v>Attenborough &amp; Tudor PCN</c:v>
                  </c:pt>
                  <c:pt idx="18">
                    <c:v>Central Watford PCN</c:v>
                  </c:pt>
                  <c:pt idx="19">
                    <c:v>Dacorum Beta PCN</c:v>
                  </c:pt>
                  <c:pt idx="20">
                    <c:v>Danais PCN</c:v>
                  </c:pt>
                  <c:pt idx="21">
                    <c:v>Delta PCN</c:v>
                  </c:pt>
                  <c:pt idx="22">
                    <c:v>HaLo PCN</c:v>
                  </c:pt>
                  <c:pt idx="23">
                    <c:v>Harpenden PCN</c:v>
                  </c:pt>
                  <c:pt idx="24">
                    <c:v>Herts Five PCN</c:v>
                  </c:pt>
                  <c:pt idx="25">
                    <c:v>Manor View PCN</c:v>
                  </c:pt>
                  <c:pt idx="26">
                    <c:v>North Watford PCN</c:v>
                  </c:pt>
                  <c:pt idx="27">
                    <c:v>Potters Bar PCN</c:v>
                  </c:pt>
                  <c:pt idx="28">
                    <c:v>Rickmansworth &amp; Chorleywood PCN</c:v>
                  </c:pt>
                  <c:pt idx="29">
                    <c:v>The Grand Union PCN</c:v>
                  </c:pt>
                  <c:pt idx="30">
                    <c:v>Epping Ongar Abridge Waltham Abbey PCN</c:v>
                  </c:pt>
                  <c:pt idx="31">
                    <c:v>Harlow North PCN</c:v>
                  </c:pt>
                  <c:pt idx="32">
                    <c:v>Harlow South PCN</c:v>
                  </c:pt>
                  <c:pt idx="33">
                    <c:v>Loughton Buckhurst Hill &amp; Chigwell PCN</c:v>
                  </c:pt>
                  <c:pt idx="34">
                    <c:v>North Uttlesford PCN</c:v>
                  </c:pt>
                  <c:pt idx="35">
                    <c:v>South Uttlesford PCN</c:v>
                  </c:pt>
                </c:lvl>
                <c:lvl>
                  <c:pt idx="0">
                    <c:v>East and North Hertfordshire CCG</c:v>
                  </c:pt>
                  <c:pt idx="13">
                    <c:v>Herts Valleys CCG</c:v>
                  </c:pt>
                  <c:pt idx="30">
                    <c:v>West Essex CCG</c:v>
                  </c:pt>
                </c:lvl>
              </c:multiLvlStrCache>
            </c:multiLvlStrRef>
          </c:cat>
          <c:val>
            <c:numRef>
              <c:f>'Pivot (2)'!$C$9:$C$48</c:f>
              <c:numCache>
                <c:formatCode>0.0%</c:formatCode>
                <c:ptCount val="36"/>
                <c:pt idx="0">
                  <c:v>0.10416666666666667</c:v>
                </c:pt>
                <c:pt idx="1">
                  <c:v>0.27218934911242604</c:v>
                </c:pt>
                <c:pt idx="2">
                  <c:v>9.3617021276595741E-2</c:v>
                </c:pt>
                <c:pt idx="3">
                  <c:v>0.26485148514851486</c:v>
                </c:pt>
                <c:pt idx="4">
                  <c:v>0.21739130434782608</c:v>
                </c:pt>
                <c:pt idx="5">
                  <c:v>0.34857142857142859</c:v>
                </c:pt>
                <c:pt idx="6">
                  <c:v>0.1440677966101695</c:v>
                </c:pt>
                <c:pt idx="7">
                  <c:v>0.10887096774193548</c:v>
                </c:pt>
                <c:pt idx="8">
                  <c:v>0.10600706713780919</c:v>
                </c:pt>
                <c:pt idx="9">
                  <c:v>0.12881355932203389</c:v>
                </c:pt>
                <c:pt idx="10">
                  <c:v>7.8512396694214878E-2</c:v>
                </c:pt>
                <c:pt idx="11">
                  <c:v>9.0534979423868317E-2</c:v>
                </c:pt>
                <c:pt idx="12">
                  <c:v>5.078125E-2</c:v>
                </c:pt>
                <c:pt idx="13">
                  <c:v>0.16666666666666666</c:v>
                </c:pt>
                <c:pt idx="14">
                  <c:v>0.41139240506329117</c:v>
                </c:pt>
                <c:pt idx="15">
                  <c:v>0.10416666666666667</c:v>
                </c:pt>
                <c:pt idx="16">
                  <c:v>0.18025751072961374</c:v>
                </c:pt>
                <c:pt idx="17">
                  <c:v>0.32203389830508472</c:v>
                </c:pt>
                <c:pt idx="18">
                  <c:v>0.56880733944954132</c:v>
                </c:pt>
                <c:pt idx="19">
                  <c:v>0.21705426356589147</c:v>
                </c:pt>
                <c:pt idx="20">
                  <c:v>0.16666666666666666</c:v>
                </c:pt>
                <c:pt idx="21">
                  <c:v>0.17599999999999999</c:v>
                </c:pt>
                <c:pt idx="22">
                  <c:v>0.36633663366336633</c:v>
                </c:pt>
                <c:pt idx="23">
                  <c:v>0.30769230769230771</c:v>
                </c:pt>
                <c:pt idx="24">
                  <c:v>0.45871559633027525</c:v>
                </c:pt>
                <c:pt idx="25">
                  <c:v>0.20231213872832371</c:v>
                </c:pt>
                <c:pt idx="26">
                  <c:v>0.21008403361344538</c:v>
                </c:pt>
                <c:pt idx="27">
                  <c:v>0.38461538461538464</c:v>
                </c:pt>
                <c:pt idx="28">
                  <c:v>0.24489795918367346</c:v>
                </c:pt>
                <c:pt idx="29">
                  <c:v>0.18617021276595744</c:v>
                </c:pt>
                <c:pt idx="30">
                  <c:v>3.5885167464114832E-2</c:v>
                </c:pt>
                <c:pt idx="31">
                  <c:v>5.3191489361702128E-2</c:v>
                </c:pt>
                <c:pt idx="32">
                  <c:v>6.8292682926829273E-2</c:v>
                </c:pt>
                <c:pt idx="33">
                  <c:v>2.8248587570621469E-2</c:v>
                </c:pt>
                <c:pt idx="34">
                  <c:v>0.44370860927152317</c:v>
                </c:pt>
                <c:pt idx="35">
                  <c:v>0.28076923076923077</c:v>
                </c:pt>
              </c:numCache>
            </c:numRef>
          </c:val>
          <c:extLst>
            <c:ext xmlns:c16="http://schemas.microsoft.com/office/drawing/2014/chart" uri="{C3380CC4-5D6E-409C-BE32-E72D297353CC}">
              <c16:uniqueId val="{00000000-AABA-4C77-9C32-792357EE6906}"/>
            </c:ext>
          </c:extLst>
        </c:ser>
        <c:dLbls>
          <c:showLegendKey val="0"/>
          <c:showVal val="0"/>
          <c:showCatName val="0"/>
          <c:showSerName val="0"/>
          <c:showPercent val="0"/>
          <c:showBubbleSize val="0"/>
        </c:dLbls>
        <c:gapWidth val="219"/>
        <c:overlap val="-27"/>
        <c:axId val="1115500575"/>
        <c:axId val="1115497247"/>
      </c:barChart>
      <c:catAx>
        <c:axId val="1115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5497247"/>
        <c:crosses val="autoZero"/>
        <c:auto val="1"/>
        <c:lblAlgn val="ctr"/>
        <c:lblOffset val="100"/>
        <c:noMultiLvlLbl val="0"/>
      </c:catAx>
      <c:valAx>
        <c:axId val="11154972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5500575"/>
        <c:crosses val="autoZero"/>
        <c:crossBetween val="between"/>
      </c:valAx>
    </c:plotArea>
    <c:plotVisOnly val="1"/>
    <c:dispBlanksAs val="gap"/>
    <c:showDLblsOverMax val="0"/>
    <c:extLst/>
  </c:chart>
  <c:spPr>
    <a:ln>
      <a:solidFill>
        <a:schemeClr val="tx1"/>
      </a:solidFill>
    </a:ln>
  </c:spPr>
  <c:txPr>
    <a:bodyPr/>
    <a:lstStyle/>
    <a:p>
      <a:pPr>
        <a:defRPr/>
      </a:pPr>
      <a:endParaRPr lang="en-US"/>
    </a:p>
  </c:txPr>
  <c:externalData r:id="rId1">
    <c:autoUpdate val="0"/>
  </c:externalData>
  <c:extLst>
    <c:ext xmlns:c14="http://schemas.microsoft.com/office/drawing/2007/8/2/chart" uri="{781A3756-C4B2-4CAC-9D66-4F8BD8637D16}">
      <c14:pivotOptions>
        <c14:dropZonesVisible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Resus Status Recorded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Sheet1!$C$57</c:f>
              <c:strCache>
                <c:ptCount val="1"/>
                <c:pt idx="0">
                  <c:v>Sum of Percentage completed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Sheet1!$B$58:$B$60</c:f>
              <c:strCache>
                <c:ptCount val="3"/>
                <c:pt idx="0">
                  <c:v>East and North Hertfordshire </c:v>
                </c:pt>
                <c:pt idx="1">
                  <c:v>South West Herts </c:v>
                </c:pt>
                <c:pt idx="2">
                  <c:v>West Essex </c:v>
                </c:pt>
              </c:strCache>
            </c:strRef>
          </c:cat>
          <c:val>
            <c:numRef>
              <c:f>Sheet1!$C$58:$C$60</c:f>
              <c:numCache>
                <c:formatCode>0.00%</c:formatCode>
                <c:ptCount val="3"/>
                <c:pt idx="0">
                  <c:v>0.5714285714285714</c:v>
                </c:pt>
                <c:pt idx="1">
                  <c:v>0.50766535260621992</c:v>
                </c:pt>
                <c:pt idx="2">
                  <c:v>0.63115228720324257</c:v>
                </c:pt>
              </c:numCache>
            </c:numRef>
          </c:val>
          <c:extLst>
            <c:ext xmlns:c16="http://schemas.microsoft.com/office/drawing/2014/chart" uri="{C3380CC4-5D6E-409C-BE32-E72D297353CC}">
              <c16:uniqueId val="{00000000-500D-4B78-BE2E-A50A91FE6EF7}"/>
            </c:ext>
          </c:extLst>
        </c:ser>
        <c:dLbls>
          <c:showLegendKey val="0"/>
          <c:showVal val="0"/>
          <c:showCatName val="0"/>
          <c:showSerName val="0"/>
          <c:showPercent val="0"/>
          <c:showBubbleSize val="0"/>
        </c:dLbls>
        <c:gapWidth val="219"/>
        <c:overlap val="-27"/>
        <c:axId val="1561043904"/>
        <c:axId val="1561045984"/>
      </c:barChart>
      <c:catAx>
        <c:axId val="1561043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Place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1045984"/>
        <c:crosses val="autoZero"/>
        <c:auto val="1"/>
        <c:lblAlgn val="ctr"/>
        <c:lblOffset val="100"/>
        <c:noMultiLvlLbl val="0"/>
      </c:catAx>
      <c:valAx>
        <c:axId val="15610459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1043904"/>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Preferred Place of Death</a:t>
            </a:r>
            <a:r>
              <a:rPr lang="en-GB" baseline="0"/>
              <a:t> Recorded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Sheet1!$C$46</c:f>
              <c:strCache>
                <c:ptCount val="1"/>
                <c:pt idx="0">
                  <c:v>Sum of Percentage completed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Sheet1!$B$47:$B$49</c:f>
              <c:strCache>
                <c:ptCount val="3"/>
                <c:pt idx="0">
                  <c:v>East and North Hertfordshire </c:v>
                </c:pt>
                <c:pt idx="1">
                  <c:v>South West Herts </c:v>
                </c:pt>
                <c:pt idx="2">
                  <c:v>West Essex </c:v>
                </c:pt>
              </c:strCache>
            </c:strRef>
          </c:cat>
          <c:val>
            <c:numRef>
              <c:f>Sheet1!$C$47:$C$49</c:f>
              <c:numCache>
                <c:formatCode>0.00%</c:formatCode>
                <c:ptCount val="3"/>
                <c:pt idx="0">
                  <c:v>0.67682539682539677</c:v>
                </c:pt>
                <c:pt idx="1">
                  <c:v>0.33245729303547961</c:v>
                </c:pt>
                <c:pt idx="2">
                  <c:v>0.56050955414012738</c:v>
                </c:pt>
              </c:numCache>
            </c:numRef>
          </c:val>
          <c:extLst>
            <c:ext xmlns:c16="http://schemas.microsoft.com/office/drawing/2014/chart" uri="{C3380CC4-5D6E-409C-BE32-E72D297353CC}">
              <c16:uniqueId val="{00000000-4D5E-40B0-A049-C1B2DD5B9CF6}"/>
            </c:ext>
          </c:extLst>
        </c:ser>
        <c:dLbls>
          <c:dLblPos val="inEnd"/>
          <c:showLegendKey val="0"/>
          <c:showVal val="1"/>
          <c:showCatName val="0"/>
          <c:showSerName val="0"/>
          <c:showPercent val="0"/>
          <c:showBubbleSize val="0"/>
        </c:dLbls>
        <c:gapWidth val="219"/>
        <c:overlap val="-27"/>
        <c:axId val="1438493296"/>
        <c:axId val="1438494544"/>
      </c:barChart>
      <c:catAx>
        <c:axId val="1438493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Place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8494544"/>
        <c:crosses val="autoZero"/>
        <c:auto val="1"/>
        <c:lblAlgn val="ctr"/>
        <c:lblOffset val="100"/>
        <c:noMultiLvlLbl val="0"/>
      </c:catAx>
      <c:valAx>
        <c:axId val="143849454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8493296"/>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Preferred</a:t>
            </a:r>
            <a:r>
              <a:rPr lang="en-US" baseline="0"/>
              <a:t> Place of Care Recorded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Sheet1!$C$37</c:f>
              <c:strCache>
                <c:ptCount val="1"/>
                <c:pt idx="0">
                  <c:v>Sum of Percentage completed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Sheet1!$B$38:$B$40</c:f>
              <c:strCache>
                <c:ptCount val="3"/>
                <c:pt idx="0">
                  <c:v>East and North Hertfordshire </c:v>
                </c:pt>
                <c:pt idx="1">
                  <c:v>South West Herts </c:v>
                </c:pt>
                <c:pt idx="2">
                  <c:v>West Essex </c:v>
                </c:pt>
              </c:strCache>
            </c:strRef>
          </c:cat>
          <c:val>
            <c:numRef>
              <c:f>Sheet1!$C$38:$C$40</c:f>
              <c:numCache>
                <c:formatCode>0.00%</c:formatCode>
                <c:ptCount val="3"/>
                <c:pt idx="0">
                  <c:v>0.65936507936507938</c:v>
                </c:pt>
                <c:pt idx="1">
                  <c:v>0.32325886990801578</c:v>
                </c:pt>
                <c:pt idx="2">
                  <c:v>0.58656629994209608</c:v>
                </c:pt>
              </c:numCache>
            </c:numRef>
          </c:val>
          <c:extLst>
            <c:ext xmlns:c16="http://schemas.microsoft.com/office/drawing/2014/chart" uri="{C3380CC4-5D6E-409C-BE32-E72D297353CC}">
              <c16:uniqueId val="{00000000-FC99-44EB-9A31-1DCDD04397A0}"/>
            </c:ext>
          </c:extLst>
        </c:ser>
        <c:dLbls>
          <c:dLblPos val="inEnd"/>
          <c:showLegendKey val="0"/>
          <c:showVal val="1"/>
          <c:showCatName val="0"/>
          <c:showSerName val="0"/>
          <c:showPercent val="0"/>
          <c:showBubbleSize val="0"/>
        </c:dLbls>
        <c:gapWidth val="219"/>
        <c:overlap val="-27"/>
        <c:axId val="931624912"/>
        <c:axId val="931622832"/>
      </c:barChart>
      <c:catAx>
        <c:axId val="9316249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Place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622832"/>
        <c:crosses val="autoZero"/>
        <c:auto val="1"/>
        <c:lblAlgn val="ctr"/>
        <c:lblOffset val="100"/>
        <c:noMultiLvlLbl val="0"/>
      </c:catAx>
      <c:valAx>
        <c:axId val="93162283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62491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Anticipatory Medicine i</a:t>
            </a:r>
            <a:r>
              <a:rPr lang="en-GB" baseline="0"/>
              <a:t>f GSF Red/Yellow</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Sum of Percentage completed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Sheet1!$B$5:$B$7</c:f>
              <c:strCache>
                <c:ptCount val="3"/>
                <c:pt idx="0">
                  <c:v>East and North Hertfordshire </c:v>
                </c:pt>
                <c:pt idx="1">
                  <c:v>South West Herts </c:v>
                </c:pt>
                <c:pt idx="2">
                  <c:v>West Essex </c:v>
                </c:pt>
              </c:strCache>
            </c:strRef>
          </c:cat>
          <c:val>
            <c:numRef>
              <c:f>Sheet1!$C$5:$C$7</c:f>
              <c:numCache>
                <c:formatCode>0.00%</c:formatCode>
                <c:ptCount val="3"/>
                <c:pt idx="0">
                  <c:v>0.66467065868263475</c:v>
                </c:pt>
                <c:pt idx="1">
                  <c:v>0.7303370786516854</c:v>
                </c:pt>
                <c:pt idx="2">
                  <c:v>0.5730337078651685</c:v>
                </c:pt>
              </c:numCache>
            </c:numRef>
          </c:val>
          <c:extLst>
            <c:ext xmlns:c16="http://schemas.microsoft.com/office/drawing/2014/chart" uri="{C3380CC4-5D6E-409C-BE32-E72D297353CC}">
              <c16:uniqueId val="{00000000-3A42-41AC-8536-EB39340125C8}"/>
            </c:ext>
          </c:extLst>
        </c:ser>
        <c:dLbls>
          <c:dLblPos val="inEnd"/>
          <c:showLegendKey val="0"/>
          <c:showVal val="1"/>
          <c:showCatName val="0"/>
          <c:showSerName val="0"/>
          <c:showPercent val="0"/>
          <c:showBubbleSize val="0"/>
        </c:dLbls>
        <c:gapWidth val="219"/>
        <c:overlap val="-27"/>
        <c:axId val="1548301008"/>
        <c:axId val="1548297680"/>
      </c:barChart>
      <c:catAx>
        <c:axId val="1548301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Place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8297680"/>
        <c:crosses val="autoZero"/>
        <c:auto val="1"/>
        <c:lblAlgn val="ctr"/>
        <c:lblOffset val="100"/>
        <c:noMultiLvlLbl val="0"/>
      </c:catAx>
      <c:valAx>
        <c:axId val="15482976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8301008"/>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Cancer</a:t>
            </a:r>
            <a:r>
              <a:rPr lang="en-GB" baseline="0"/>
              <a:t>: </a:t>
            </a:r>
            <a:r>
              <a:rPr lang="en-GB"/>
              <a:t>Percentage of deaths</a:t>
            </a:r>
            <a:r>
              <a:rPr lang="en-GB" baseline="0"/>
              <a:t> in usual place of residence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solidFill>
                  <a:srgbClr val="92D050"/>
                </a:solidFill>
              </a:ln>
              <a:effectLst/>
            </c:spPr>
            <c:extLst>
              <c:ext xmlns:c16="http://schemas.microsoft.com/office/drawing/2014/chart" uri="{C3380CC4-5D6E-409C-BE32-E72D297353CC}">
                <c16:uniqueId val="{00000001-EF63-4D7A-B7CB-E2C9BCD9660C}"/>
              </c:ext>
            </c:extLst>
          </c:dPt>
          <c:dPt>
            <c:idx val="2"/>
            <c:invertIfNegative val="0"/>
            <c:bubble3D val="0"/>
            <c:spPr>
              <a:solidFill>
                <a:srgbClr val="FF0000"/>
              </a:solidFill>
              <a:ln>
                <a:solidFill>
                  <a:srgbClr val="FF0000"/>
                </a:solidFill>
              </a:ln>
              <a:effectLst/>
            </c:spPr>
            <c:extLst>
              <c:ext xmlns:c16="http://schemas.microsoft.com/office/drawing/2014/chart" uri="{C3380CC4-5D6E-409C-BE32-E72D297353CC}">
                <c16:uniqueId val="{00000003-EF63-4D7A-B7CB-E2C9BCD9660C}"/>
              </c:ext>
            </c:extLst>
          </c:dPt>
          <c:dPt>
            <c:idx val="4"/>
            <c:invertIfNegative val="0"/>
            <c:bubble3D val="0"/>
            <c:spPr>
              <a:solidFill>
                <a:srgbClr val="CE45F9"/>
              </a:solidFill>
              <a:ln>
                <a:solidFill>
                  <a:srgbClr val="CE45F9"/>
                </a:solidFill>
              </a:ln>
              <a:effectLst/>
            </c:spPr>
            <c:extLst>
              <c:ext xmlns:c16="http://schemas.microsoft.com/office/drawing/2014/chart" uri="{C3380CC4-5D6E-409C-BE32-E72D297353CC}">
                <c16:uniqueId val="{00000005-EF63-4D7A-B7CB-E2C9BCD9660C}"/>
              </c:ext>
            </c:extLst>
          </c:dPt>
          <c:dPt>
            <c:idx val="5"/>
            <c:invertIfNegative val="0"/>
            <c:bubble3D val="0"/>
            <c:spPr>
              <a:solidFill>
                <a:srgbClr val="FFC000"/>
              </a:solidFill>
              <a:ln>
                <a:solidFill>
                  <a:srgbClr val="FFC000"/>
                </a:solidFill>
              </a:ln>
              <a:effectLst/>
            </c:spPr>
            <c:extLst>
              <c:ext xmlns:c16="http://schemas.microsoft.com/office/drawing/2014/chart" uri="{C3380CC4-5D6E-409C-BE32-E72D297353CC}">
                <c16:uniqueId val="{00000007-EF63-4D7A-B7CB-E2C9BCD9660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EF63-4D7A-B7CB-E2C9BCD9660C}"/>
                </c:ext>
              </c:extLst>
            </c:dLbl>
            <c:dLbl>
              <c:idx val="1"/>
              <c:tx>
                <c:rich>
                  <a:bodyPr/>
                  <a:lstStyle/>
                  <a:p>
                    <a:fld id="{72F226F1-9A7B-4036-9EA8-CEF72E920FF4}"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F63-4D7A-B7CB-E2C9BCD9660C}"/>
                </c:ext>
              </c:extLst>
            </c:dLbl>
            <c:dLbl>
              <c:idx val="2"/>
              <c:tx>
                <c:rich>
                  <a:bodyPr/>
                  <a:lstStyle/>
                  <a:p>
                    <a:fld id="{E0EE50E3-C325-45FE-95B0-F0A5FAF97459}"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63-4D7A-B7CB-E2C9BCD9660C}"/>
                </c:ext>
              </c:extLst>
            </c:dLbl>
            <c:dLbl>
              <c:idx val="4"/>
              <c:tx>
                <c:rich>
                  <a:bodyPr/>
                  <a:lstStyle/>
                  <a:p>
                    <a:fld id="{9E08C508-6280-4DB3-BD76-7FCE72F4D8F5}"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F63-4D7A-B7CB-E2C9BCD9660C}"/>
                </c:ext>
              </c:extLst>
            </c:dLbl>
            <c:dLbl>
              <c:idx val="5"/>
              <c:tx>
                <c:rich>
                  <a:bodyPr/>
                  <a:lstStyle/>
                  <a:p>
                    <a:fld id="{384D4DC7-6D84-4C5B-8990-4B2D23254DB5}"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F63-4D7A-B7CB-E2C9BCD966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Sheet1!$B$7:$B$12</c:f>
              <c:strCache>
                <c:ptCount val="6"/>
                <c:pt idx="0">
                  <c:v>SWH</c:v>
                </c:pt>
                <c:pt idx="1">
                  <c:v>WE</c:v>
                </c:pt>
                <c:pt idx="2">
                  <c:v>ENH</c:v>
                </c:pt>
                <c:pt idx="4">
                  <c:v>HWE</c:v>
                </c:pt>
                <c:pt idx="5">
                  <c:v>England </c:v>
                </c:pt>
              </c:strCache>
            </c:strRef>
          </c:cat>
          <c:val>
            <c:numRef>
              <c:f>Sheet1!$C$7:$C$12</c:f>
              <c:numCache>
                <c:formatCode>0%</c:formatCode>
                <c:ptCount val="6"/>
                <c:pt idx="0">
                  <c:v>0.40500000000000003</c:v>
                </c:pt>
                <c:pt idx="1">
                  <c:v>0.435</c:v>
                </c:pt>
                <c:pt idx="2">
                  <c:v>0.52400000000000002</c:v>
                </c:pt>
                <c:pt idx="4">
                  <c:v>0.45700000000000002</c:v>
                </c:pt>
                <c:pt idx="5">
                  <c:v>0.45200000000000001</c:v>
                </c:pt>
              </c:numCache>
            </c:numRef>
          </c:val>
          <c:extLst>
            <c:ext xmlns:c16="http://schemas.microsoft.com/office/drawing/2014/chart" uri="{C3380CC4-5D6E-409C-BE32-E72D297353CC}">
              <c16:uniqueId val="{00000009-EF63-4D7A-B7CB-E2C9BCD9660C}"/>
            </c:ext>
          </c:extLst>
        </c:ser>
        <c:dLbls>
          <c:showLegendKey val="0"/>
          <c:showVal val="0"/>
          <c:showCatName val="0"/>
          <c:showSerName val="0"/>
          <c:showPercent val="0"/>
          <c:showBubbleSize val="0"/>
        </c:dLbls>
        <c:gapWidth val="79"/>
        <c:overlap val="-27"/>
        <c:axId val="1073686464"/>
        <c:axId val="1073687712"/>
      </c:barChart>
      <c:catAx>
        <c:axId val="107368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687712"/>
        <c:crosses val="autoZero"/>
        <c:auto val="1"/>
        <c:lblAlgn val="ctr"/>
        <c:lblOffset val="100"/>
        <c:noMultiLvlLbl val="0"/>
      </c:catAx>
      <c:valAx>
        <c:axId val="1073687712"/>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686464"/>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a:t>
            </a:r>
            <a:r>
              <a:rPr lang="en-GB" baseline="0"/>
              <a:t> of total HWE Population in Each Life Segment  </a:t>
            </a:r>
            <a:endParaRPr lang="en-GB"/>
          </a:p>
        </c:rich>
      </c:tx>
      <c:layout>
        <c:manualLayout>
          <c:xMode val="edge"/>
          <c:yMode val="edge"/>
          <c:x val="0.11459848895406292"/>
          <c:y val="0.2092904543134252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689608636977057E-2"/>
          <c:y val="0.18422664624808577"/>
          <c:w val="0.7058029689608637"/>
          <c:h val="0.63774824854397028"/>
        </c:manualLayout>
      </c:layout>
      <c:barChart>
        <c:barDir val="bar"/>
        <c:grouping val="stacked"/>
        <c:varyColors val="0"/>
        <c:ser>
          <c:idx val="0"/>
          <c:order val="0"/>
          <c:tx>
            <c:strRef>
              <c:f>Demographics!$B$8</c:f>
              <c:strCache>
                <c:ptCount val="1"/>
                <c:pt idx="0">
                  <c:v>Healthy</c:v>
                </c:pt>
              </c:strCache>
            </c:strRef>
          </c:tx>
          <c:spPr>
            <a:solidFill>
              <a:srgbClr val="009C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Demographics!$A$9</c:f>
              <c:strCache>
                <c:ptCount val="1"/>
                <c:pt idx="0">
                  <c:v>Percentage (%) of population</c:v>
                </c:pt>
              </c:strCache>
            </c:strRef>
          </c:cat>
          <c:val>
            <c:numRef>
              <c:f>Demographics!$B$9</c:f>
              <c:numCache>
                <c:formatCode>0%</c:formatCode>
                <c:ptCount val="1"/>
                <c:pt idx="0">
                  <c:v>0.45462764767898789</c:v>
                </c:pt>
              </c:numCache>
            </c:numRef>
          </c:val>
          <c:extLst>
            <c:ext xmlns:c16="http://schemas.microsoft.com/office/drawing/2014/chart" uri="{C3380CC4-5D6E-409C-BE32-E72D297353CC}">
              <c16:uniqueId val="{00000000-B523-4AF0-B5DE-D1B2DCB9F2F6}"/>
            </c:ext>
          </c:extLst>
        </c:ser>
        <c:ser>
          <c:idx val="1"/>
          <c:order val="1"/>
          <c:tx>
            <c:strRef>
              <c:f>Demographics!$C$8</c:f>
              <c:strCache>
                <c:ptCount val="1"/>
                <c:pt idx="0">
                  <c:v>Living with illness</c:v>
                </c:pt>
              </c:strCache>
            </c:strRef>
          </c:tx>
          <c:spPr>
            <a:solidFill>
              <a:srgbClr val="F464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Demographics!$A$9</c:f>
              <c:strCache>
                <c:ptCount val="1"/>
                <c:pt idx="0">
                  <c:v>Percentage (%) of population</c:v>
                </c:pt>
              </c:strCache>
            </c:strRef>
          </c:cat>
          <c:val>
            <c:numRef>
              <c:f>Demographics!$C$9</c:f>
              <c:numCache>
                <c:formatCode>0%</c:formatCode>
                <c:ptCount val="1"/>
                <c:pt idx="0">
                  <c:v>0.23403086163381362</c:v>
                </c:pt>
              </c:numCache>
            </c:numRef>
          </c:val>
          <c:extLst>
            <c:ext xmlns:c16="http://schemas.microsoft.com/office/drawing/2014/chart" uri="{C3380CC4-5D6E-409C-BE32-E72D297353CC}">
              <c16:uniqueId val="{00000001-B523-4AF0-B5DE-D1B2DCB9F2F6}"/>
            </c:ext>
          </c:extLst>
        </c:ser>
        <c:ser>
          <c:idx val="2"/>
          <c:order val="2"/>
          <c:tx>
            <c:strRef>
              <c:f>Demographics!$D$8</c:f>
              <c:strCache>
                <c:ptCount val="1"/>
                <c:pt idx="0">
                  <c:v>Lower complexity</c:v>
                </c:pt>
              </c:strCache>
            </c:strRef>
          </c:tx>
          <c:spPr>
            <a:solidFill>
              <a:srgbClr val="7030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Demographics!$A$9</c:f>
              <c:strCache>
                <c:ptCount val="1"/>
                <c:pt idx="0">
                  <c:v>Percentage (%) of population</c:v>
                </c:pt>
              </c:strCache>
            </c:strRef>
          </c:cat>
          <c:val>
            <c:numRef>
              <c:f>Demographics!$D$9</c:f>
              <c:numCache>
                <c:formatCode>0%</c:formatCode>
                <c:ptCount val="1"/>
                <c:pt idx="0">
                  <c:v>0.18653557394332448</c:v>
                </c:pt>
              </c:numCache>
            </c:numRef>
          </c:val>
          <c:extLst>
            <c:ext xmlns:c16="http://schemas.microsoft.com/office/drawing/2014/chart" uri="{C3380CC4-5D6E-409C-BE32-E72D297353CC}">
              <c16:uniqueId val="{00000002-B523-4AF0-B5DE-D1B2DCB9F2F6}"/>
            </c:ext>
          </c:extLst>
        </c:ser>
        <c:ser>
          <c:idx val="3"/>
          <c:order val="3"/>
          <c:tx>
            <c:strRef>
              <c:f>Demographics!$E$8</c:f>
              <c:strCache>
                <c:ptCount val="1"/>
                <c:pt idx="0">
                  <c:v>Advanced disease &amp; complexity</c:v>
                </c:pt>
              </c:strCache>
            </c:strRef>
          </c:tx>
          <c:spPr>
            <a:solidFill>
              <a:srgbClr val="FE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Demographics!$A$9</c:f>
              <c:strCache>
                <c:ptCount val="1"/>
                <c:pt idx="0">
                  <c:v>Percentage (%) of population</c:v>
                </c:pt>
              </c:strCache>
            </c:strRef>
          </c:cat>
          <c:val>
            <c:numRef>
              <c:f>Demographics!$E$9</c:f>
              <c:numCache>
                <c:formatCode>0%</c:formatCode>
                <c:ptCount val="1"/>
                <c:pt idx="0">
                  <c:v>9.4673492859653041E-2</c:v>
                </c:pt>
              </c:numCache>
            </c:numRef>
          </c:val>
          <c:extLst>
            <c:ext xmlns:c16="http://schemas.microsoft.com/office/drawing/2014/chart" uri="{C3380CC4-5D6E-409C-BE32-E72D297353CC}">
              <c16:uniqueId val="{00000003-B523-4AF0-B5DE-D1B2DCB9F2F6}"/>
            </c:ext>
          </c:extLst>
        </c:ser>
        <c:ser>
          <c:idx val="4"/>
          <c:order val="4"/>
          <c:tx>
            <c:strRef>
              <c:f>Demographics!$F$8</c:f>
              <c:strCache>
                <c:ptCount val="1"/>
                <c:pt idx="0">
                  <c:v>EoL, Frailty &amp; Dementia</c:v>
                </c:pt>
              </c:strCache>
            </c:strRef>
          </c:tx>
          <c:spPr>
            <a:solidFill>
              <a:srgbClr val="43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Demographics!$A$9</c:f>
              <c:strCache>
                <c:ptCount val="1"/>
                <c:pt idx="0">
                  <c:v>Percentage (%) of population</c:v>
                </c:pt>
              </c:strCache>
            </c:strRef>
          </c:cat>
          <c:val>
            <c:numRef>
              <c:f>Demographics!$F$9</c:f>
              <c:numCache>
                <c:formatCode>0%</c:formatCode>
                <c:ptCount val="1"/>
                <c:pt idx="0">
                  <c:v>3.0132423884220952E-2</c:v>
                </c:pt>
              </c:numCache>
            </c:numRef>
          </c:val>
          <c:extLst>
            <c:ext xmlns:c16="http://schemas.microsoft.com/office/drawing/2014/chart" uri="{C3380CC4-5D6E-409C-BE32-E72D297353CC}">
              <c16:uniqueId val="{00000004-B523-4AF0-B5DE-D1B2DCB9F2F6}"/>
            </c:ext>
          </c:extLst>
        </c:ser>
        <c:dLbls>
          <c:showLegendKey val="0"/>
          <c:showVal val="1"/>
          <c:showCatName val="0"/>
          <c:showSerName val="0"/>
          <c:showPercent val="0"/>
          <c:showBubbleSize val="0"/>
        </c:dLbls>
        <c:gapWidth val="150"/>
        <c:overlap val="100"/>
        <c:axId val="1326611135"/>
        <c:axId val="1326606143"/>
      </c:barChart>
      <c:catAx>
        <c:axId val="1326611135"/>
        <c:scaling>
          <c:orientation val="minMax"/>
        </c:scaling>
        <c:delete val="1"/>
        <c:axPos val="l"/>
        <c:numFmt formatCode="General" sourceLinked="1"/>
        <c:majorTickMark val="none"/>
        <c:minorTickMark val="none"/>
        <c:tickLblPos val="nextTo"/>
        <c:crossAx val="1326606143"/>
        <c:crosses val="autoZero"/>
        <c:auto val="1"/>
        <c:lblAlgn val="ctr"/>
        <c:lblOffset val="100"/>
        <c:noMultiLvlLbl val="0"/>
      </c:catAx>
      <c:valAx>
        <c:axId val="1326606143"/>
        <c:scaling>
          <c:orientation val="minMax"/>
        </c:scaling>
        <c:delete val="1"/>
        <c:axPos val="b"/>
        <c:numFmt formatCode="0%" sourceLinked="1"/>
        <c:majorTickMark val="none"/>
        <c:minorTickMark val="none"/>
        <c:tickLblPos val="nextTo"/>
        <c:crossAx val="1326611135"/>
        <c:crosses val="autoZero"/>
        <c:crossBetween val="between"/>
      </c:valAx>
      <c:spPr>
        <a:noFill/>
        <a:ln>
          <a:noFill/>
        </a:ln>
        <a:effectLst/>
      </c:spPr>
    </c:plotArea>
    <c:legend>
      <c:legendPos val="b"/>
      <c:layout>
        <c:manualLayout>
          <c:xMode val="edge"/>
          <c:yMode val="edge"/>
          <c:x val="2.1592442645074223E-2"/>
          <c:y val="0.66822016696611242"/>
          <c:w val="0.62213225371120107"/>
          <c:h val="0.227432195975503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300"/>
              <a:t>Respiratory disease: percentage of deaths in usual place of residence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solidFill>
                  <a:srgbClr val="92D050"/>
                </a:solidFill>
              </a:ln>
              <a:effectLst/>
            </c:spPr>
            <c:extLst>
              <c:ext xmlns:c16="http://schemas.microsoft.com/office/drawing/2014/chart" uri="{C3380CC4-5D6E-409C-BE32-E72D297353CC}">
                <c16:uniqueId val="{00000001-3362-4F4E-9AF9-CBA2F216C62B}"/>
              </c:ext>
            </c:extLst>
          </c:dPt>
          <c:dPt>
            <c:idx val="2"/>
            <c:invertIfNegative val="0"/>
            <c:bubble3D val="0"/>
            <c:spPr>
              <a:solidFill>
                <a:srgbClr val="FF0000"/>
              </a:solidFill>
              <a:ln>
                <a:solidFill>
                  <a:srgbClr val="FF0000"/>
                </a:solidFill>
              </a:ln>
              <a:effectLst/>
            </c:spPr>
            <c:extLst>
              <c:ext xmlns:c16="http://schemas.microsoft.com/office/drawing/2014/chart" uri="{C3380CC4-5D6E-409C-BE32-E72D297353CC}">
                <c16:uniqueId val="{00000003-3362-4F4E-9AF9-CBA2F216C62B}"/>
              </c:ext>
            </c:extLst>
          </c:dPt>
          <c:dPt>
            <c:idx val="4"/>
            <c:invertIfNegative val="0"/>
            <c:bubble3D val="0"/>
            <c:spPr>
              <a:solidFill>
                <a:srgbClr val="CE45F9"/>
              </a:solidFill>
              <a:ln>
                <a:solidFill>
                  <a:srgbClr val="CE45F9"/>
                </a:solidFill>
              </a:ln>
              <a:effectLst/>
            </c:spPr>
            <c:extLst>
              <c:ext xmlns:c16="http://schemas.microsoft.com/office/drawing/2014/chart" uri="{C3380CC4-5D6E-409C-BE32-E72D297353CC}">
                <c16:uniqueId val="{00000005-3362-4F4E-9AF9-CBA2F216C62B}"/>
              </c:ext>
            </c:extLst>
          </c:dPt>
          <c:dPt>
            <c:idx val="5"/>
            <c:invertIfNegative val="0"/>
            <c:bubble3D val="0"/>
            <c:spPr>
              <a:solidFill>
                <a:srgbClr val="FFC000"/>
              </a:solidFill>
              <a:ln>
                <a:solidFill>
                  <a:srgbClr val="FFC000"/>
                </a:solidFill>
              </a:ln>
              <a:effectLst/>
            </c:spPr>
            <c:extLst>
              <c:ext xmlns:c16="http://schemas.microsoft.com/office/drawing/2014/chart" uri="{C3380CC4-5D6E-409C-BE32-E72D297353CC}">
                <c16:uniqueId val="{00000007-3362-4F4E-9AF9-CBA2F216C62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362-4F4E-9AF9-CBA2F216C62B}"/>
                </c:ext>
              </c:extLst>
            </c:dLbl>
            <c:dLbl>
              <c:idx val="1"/>
              <c:tx>
                <c:rich>
                  <a:bodyPr/>
                  <a:lstStyle/>
                  <a:p>
                    <a:fld id="{EF86E16E-0262-4C9C-9AEC-2546465F0D90}"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362-4F4E-9AF9-CBA2F216C62B}"/>
                </c:ext>
              </c:extLst>
            </c:dLbl>
            <c:dLbl>
              <c:idx val="2"/>
              <c:tx>
                <c:rich>
                  <a:bodyPr/>
                  <a:lstStyle/>
                  <a:p>
                    <a:fld id="{5ED1E07B-F00A-4DC6-9FE6-DA60F1F1DFF0}"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62-4F4E-9AF9-CBA2F216C62B}"/>
                </c:ext>
              </c:extLst>
            </c:dLbl>
            <c:dLbl>
              <c:idx val="4"/>
              <c:tx>
                <c:rich>
                  <a:bodyPr/>
                  <a:lstStyle/>
                  <a:p>
                    <a:fld id="{005390D3-0DB0-4767-9E5C-C66194453D0A}"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62-4F4E-9AF9-CBA2F216C62B}"/>
                </c:ext>
              </c:extLst>
            </c:dLbl>
            <c:dLbl>
              <c:idx val="5"/>
              <c:tx>
                <c:rich>
                  <a:bodyPr/>
                  <a:lstStyle/>
                  <a:p>
                    <a:fld id="{7396E224-63DE-4FD1-ADAE-D534DDA8E61A}"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362-4F4E-9AF9-CBA2F216C6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Sheet1!$B$23:$B$28</c:f>
              <c:strCache>
                <c:ptCount val="6"/>
                <c:pt idx="0">
                  <c:v>SWH</c:v>
                </c:pt>
                <c:pt idx="1">
                  <c:v>WE</c:v>
                </c:pt>
                <c:pt idx="2">
                  <c:v>ENH</c:v>
                </c:pt>
                <c:pt idx="4">
                  <c:v>HWE</c:v>
                </c:pt>
                <c:pt idx="5">
                  <c:v>England </c:v>
                </c:pt>
              </c:strCache>
            </c:strRef>
          </c:cat>
          <c:val>
            <c:numRef>
              <c:f>Sheet1!$C$23:$C$28</c:f>
              <c:numCache>
                <c:formatCode>0%</c:formatCode>
                <c:ptCount val="6"/>
                <c:pt idx="0">
                  <c:v>0.28899999999999998</c:v>
                </c:pt>
                <c:pt idx="1">
                  <c:v>0.28499999999999998</c:v>
                </c:pt>
                <c:pt idx="2">
                  <c:v>0.28899999999999998</c:v>
                </c:pt>
                <c:pt idx="4">
                  <c:v>0.28799999999999998</c:v>
                </c:pt>
                <c:pt idx="5">
                  <c:v>0.32300000000000001</c:v>
                </c:pt>
              </c:numCache>
            </c:numRef>
          </c:val>
          <c:extLst>
            <c:ext xmlns:c16="http://schemas.microsoft.com/office/drawing/2014/chart" uri="{C3380CC4-5D6E-409C-BE32-E72D297353CC}">
              <c16:uniqueId val="{00000009-3362-4F4E-9AF9-CBA2F216C62B}"/>
            </c:ext>
          </c:extLst>
        </c:ser>
        <c:dLbls>
          <c:dLblPos val="inEnd"/>
          <c:showLegendKey val="0"/>
          <c:showVal val="1"/>
          <c:showCatName val="0"/>
          <c:showSerName val="0"/>
          <c:showPercent val="0"/>
          <c:showBubbleSize val="0"/>
        </c:dLbls>
        <c:gapWidth val="79"/>
        <c:overlap val="-27"/>
        <c:axId val="1190477696"/>
        <c:axId val="1190478528"/>
      </c:barChart>
      <c:catAx>
        <c:axId val="119047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478528"/>
        <c:crosses val="autoZero"/>
        <c:auto val="1"/>
        <c:lblAlgn val="ctr"/>
        <c:lblOffset val="100"/>
        <c:noMultiLvlLbl val="0"/>
      </c:catAx>
      <c:valAx>
        <c:axId val="1190478528"/>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477696"/>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 of HWE </a:t>
            </a:r>
            <a:r>
              <a:rPr lang="en-GB" err="1"/>
              <a:t>EoL</a:t>
            </a:r>
            <a:r>
              <a:rPr lang="en-GB"/>
              <a:t>,</a:t>
            </a:r>
            <a:r>
              <a:rPr lang="en-GB" baseline="0"/>
              <a:t> Frailty &amp; Dementia Population in Each Sub-Segment</a:t>
            </a:r>
            <a:endParaRPr lang="en-GB"/>
          </a:p>
        </c:rich>
      </c:tx>
      <c:layout>
        <c:manualLayout>
          <c:xMode val="edge"/>
          <c:yMode val="edge"/>
          <c:x val="0.12774774774774775"/>
          <c:y val="3.14458265158032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384052695037292E-2"/>
          <c:y val="4.2977391007695216E-2"/>
          <c:w val="0.95350242098615146"/>
          <c:h val="0.78018648896551479"/>
        </c:manualLayout>
      </c:layout>
      <c:barChart>
        <c:barDir val="col"/>
        <c:grouping val="stacked"/>
        <c:varyColors val="0"/>
        <c:ser>
          <c:idx val="0"/>
          <c:order val="0"/>
          <c:tx>
            <c:strRef>
              <c:f>Demographics!$C$19</c:f>
              <c:strCache>
                <c:ptCount val="1"/>
                <c:pt idx="0">
                  <c:v>5a - EoLFD (Severe Frailty)</c:v>
                </c:pt>
              </c:strCache>
            </c:strRef>
          </c:tx>
          <c:spPr>
            <a:solidFill>
              <a:srgbClr val="43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Demographics!$B$20</c:f>
              <c:strCache>
                <c:ptCount val="1"/>
                <c:pt idx="0">
                  <c:v>Percentage (%) of EoL, Frailty and Dementia Population</c:v>
                </c:pt>
              </c:strCache>
            </c:strRef>
          </c:cat>
          <c:val>
            <c:numRef>
              <c:f>Demographics!$C$20</c:f>
              <c:numCache>
                <c:formatCode>0%</c:formatCode>
                <c:ptCount val="1"/>
                <c:pt idx="0">
                  <c:v>0.64322633657592709</c:v>
                </c:pt>
              </c:numCache>
            </c:numRef>
          </c:val>
          <c:extLst>
            <c:ext xmlns:c16="http://schemas.microsoft.com/office/drawing/2014/chart" uri="{C3380CC4-5D6E-409C-BE32-E72D297353CC}">
              <c16:uniqueId val="{00000000-DD36-4F9F-9026-66E7584710F1}"/>
            </c:ext>
          </c:extLst>
        </c:ser>
        <c:ser>
          <c:idx val="1"/>
          <c:order val="1"/>
          <c:tx>
            <c:strRef>
              <c:f>Demographics!$D$19</c:f>
              <c:strCache>
                <c:ptCount val="1"/>
                <c:pt idx="0">
                  <c:v>5b - EoLFD (Severe Dementia)</c:v>
                </c:pt>
              </c:strCache>
            </c:strRef>
          </c:tx>
          <c:spPr>
            <a:solidFill>
              <a:srgbClr val="A5DF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Demographics!$B$20</c:f>
              <c:strCache>
                <c:ptCount val="1"/>
                <c:pt idx="0">
                  <c:v>Percentage (%) of EoL, Frailty and Dementia Population</c:v>
                </c:pt>
              </c:strCache>
            </c:strRef>
          </c:cat>
          <c:val>
            <c:numRef>
              <c:f>Demographics!$D$20</c:f>
              <c:numCache>
                <c:formatCode>0%</c:formatCode>
                <c:ptCount val="1"/>
                <c:pt idx="0">
                  <c:v>6.3641423913907813E-2</c:v>
                </c:pt>
              </c:numCache>
            </c:numRef>
          </c:val>
          <c:extLst>
            <c:ext xmlns:c16="http://schemas.microsoft.com/office/drawing/2014/chart" uri="{C3380CC4-5D6E-409C-BE32-E72D297353CC}">
              <c16:uniqueId val="{00000001-DD36-4F9F-9026-66E7584710F1}"/>
            </c:ext>
          </c:extLst>
        </c:ser>
        <c:ser>
          <c:idx val="2"/>
          <c:order val="2"/>
          <c:tx>
            <c:strRef>
              <c:f>Demographics!$E$19</c:f>
              <c:strCache>
                <c:ptCount val="1"/>
                <c:pt idx="0">
                  <c:v>5c - EoLFD (End of Life)</c:v>
                </c:pt>
              </c:strCache>
            </c:strRef>
          </c:tx>
          <c:spPr>
            <a:solidFill>
              <a:srgbClr val="2B77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Demographics!$B$20</c:f>
              <c:strCache>
                <c:ptCount val="1"/>
                <c:pt idx="0">
                  <c:v>Percentage (%) of EoL, Frailty and Dementia Population</c:v>
                </c:pt>
              </c:strCache>
            </c:strRef>
          </c:cat>
          <c:val>
            <c:numRef>
              <c:f>Demographics!$E$20</c:f>
              <c:numCache>
                <c:formatCode>0%</c:formatCode>
                <c:ptCount val="1"/>
                <c:pt idx="0">
                  <c:v>0.29313223951016515</c:v>
                </c:pt>
              </c:numCache>
            </c:numRef>
          </c:val>
          <c:extLst>
            <c:ext xmlns:c16="http://schemas.microsoft.com/office/drawing/2014/chart" uri="{C3380CC4-5D6E-409C-BE32-E72D297353CC}">
              <c16:uniqueId val="{00000002-DD36-4F9F-9026-66E7584710F1}"/>
            </c:ext>
          </c:extLst>
        </c:ser>
        <c:dLbls>
          <c:showLegendKey val="0"/>
          <c:showVal val="1"/>
          <c:showCatName val="0"/>
          <c:showSerName val="0"/>
          <c:showPercent val="0"/>
          <c:showBubbleSize val="0"/>
        </c:dLbls>
        <c:gapWidth val="150"/>
        <c:overlap val="100"/>
        <c:axId val="1326615711"/>
        <c:axId val="1326604479"/>
      </c:barChart>
      <c:catAx>
        <c:axId val="1326615711"/>
        <c:scaling>
          <c:orientation val="minMax"/>
        </c:scaling>
        <c:delete val="1"/>
        <c:axPos val="b"/>
        <c:numFmt formatCode="General" sourceLinked="1"/>
        <c:majorTickMark val="none"/>
        <c:minorTickMark val="none"/>
        <c:tickLblPos val="nextTo"/>
        <c:crossAx val="1326604479"/>
        <c:crosses val="autoZero"/>
        <c:auto val="1"/>
        <c:lblAlgn val="ctr"/>
        <c:lblOffset val="100"/>
        <c:noMultiLvlLbl val="0"/>
      </c:catAx>
      <c:valAx>
        <c:axId val="1326604479"/>
        <c:scaling>
          <c:orientation val="minMax"/>
        </c:scaling>
        <c:delete val="1"/>
        <c:axPos val="l"/>
        <c:numFmt formatCode="0%" sourceLinked="1"/>
        <c:majorTickMark val="none"/>
        <c:minorTickMark val="none"/>
        <c:tickLblPos val="nextTo"/>
        <c:crossAx val="1326615711"/>
        <c:crosses val="autoZero"/>
        <c:crossBetween val="between"/>
      </c:valAx>
      <c:spPr>
        <a:noFill/>
        <a:ln>
          <a:noFill/>
        </a:ln>
        <a:effectLst/>
      </c:spPr>
    </c:plotArea>
    <c:legend>
      <c:legendPos val="b"/>
      <c:layout>
        <c:manualLayout>
          <c:xMode val="edge"/>
          <c:yMode val="edge"/>
          <c:x val="0.29569340994537846"/>
          <c:y val="0.82253159577730606"/>
          <c:w val="0.53473930623536925"/>
          <c:h val="0.177468404222693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ENH</a:t>
            </a:r>
          </a:p>
        </c:rich>
      </c:tx>
      <c:layout>
        <c:manualLayout>
          <c:xMode val="edge"/>
          <c:yMode val="edge"/>
          <c:x val="3.2506780402449684E-2"/>
          <c:y val="0.263888888888888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55555555555555E-2"/>
          <c:y val="0.17171296296296296"/>
          <c:w val="0.96944444444444444"/>
          <c:h val="0.77736111111111106"/>
        </c:manualLayout>
      </c:layout>
      <c:barChart>
        <c:barDir val="bar"/>
        <c:grouping val="stacked"/>
        <c:varyColors val="0"/>
        <c:ser>
          <c:idx val="0"/>
          <c:order val="0"/>
          <c:tx>
            <c:strRef>
              <c:f>Demographics!$K$31</c:f>
              <c:strCache>
                <c:ptCount val="1"/>
                <c:pt idx="0">
                  <c:v>Healthy</c:v>
                </c:pt>
              </c:strCache>
            </c:strRef>
          </c:tx>
          <c:spPr>
            <a:solidFill>
              <a:schemeClr val="accent1"/>
            </a:solidFill>
            <a:ln>
              <a:noFill/>
            </a:ln>
            <a:effectLst/>
          </c:spPr>
          <c:invertIfNegative val="0"/>
          <c:dPt>
            <c:idx val="0"/>
            <c:invertIfNegative val="0"/>
            <c:bubble3D val="0"/>
            <c:spPr>
              <a:solidFill>
                <a:srgbClr val="009CD8"/>
              </a:solidFill>
              <a:ln>
                <a:noFill/>
              </a:ln>
              <a:effectLst/>
            </c:spPr>
            <c:extLst>
              <c:ext xmlns:c16="http://schemas.microsoft.com/office/drawing/2014/chart" uri="{C3380CC4-5D6E-409C-BE32-E72D297353CC}">
                <c16:uniqueId val="{00000006-16AD-4FFE-BB99-FF5354614B2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Demographics!$K$32</c:f>
              <c:numCache>
                <c:formatCode>0%</c:formatCode>
                <c:ptCount val="1"/>
                <c:pt idx="0">
                  <c:v>0.42195887861700965</c:v>
                </c:pt>
              </c:numCache>
            </c:numRef>
          </c:val>
          <c:extLst>
            <c:ext xmlns:c16="http://schemas.microsoft.com/office/drawing/2014/chart" uri="{C3380CC4-5D6E-409C-BE32-E72D297353CC}">
              <c16:uniqueId val="{00000000-16AD-4FFE-BB99-FF5354614B20}"/>
            </c:ext>
          </c:extLst>
        </c:ser>
        <c:ser>
          <c:idx val="1"/>
          <c:order val="1"/>
          <c:tx>
            <c:strRef>
              <c:f>Demographics!$L$31</c:f>
              <c:strCache>
                <c:ptCount val="1"/>
                <c:pt idx="0">
                  <c:v>Living with illness</c:v>
                </c:pt>
              </c:strCache>
            </c:strRef>
          </c:tx>
          <c:spPr>
            <a:solidFill>
              <a:srgbClr val="F464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Demographics!$L$32</c:f>
              <c:numCache>
                <c:formatCode>0%</c:formatCode>
                <c:ptCount val="1"/>
                <c:pt idx="0">
                  <c:v>0.21768489919272616</c:v>
                </c:pt>
              </c:numCache>
            </c:numRef>
          </c:val>
          <c:extLst>
            <c:ext xmlns:c16="http://schemas.microsoft.com/office/drawing/2014/chart" uri="{C3380CC4-5D6E-409C-BE32-E72D297353CC}">
              <c16:uniqueId val="{00000001-16AD-4FFE-BB99-FF5354614B20}"/>
            </c:ext>
          </c:extLst>
        </c:ser>
        <c:ser>
          <c:idx val="2"/>
          <c:order val="2"/>
          <c:tx>
            <c:strRef>
              <c:f>Demographics!$M$31</c:f>
              <c:strCache>
                <c:ptCount val="1"/>
                <c:pt idx="0">
                  <c:v>Lower complexity</c:v>
                </c:pt>
              </c:strCache>
            </c:strRef>
          </c:tx>
          <c:spPr>
            <a:solidFill>
              <a:srgbClr val="7030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Demographics!$M$32</c:f>
              <c:numCache>
                <c:formatCode>0%</c:formatCode>
                <c:ptCount val="1"/>
                <c:pt idx="0">
                  <c:v>0.18962886009328403</c:v>
                </c:pt>
              </c:numCache>
            </c:numRef>
          </c:val>
          <c:extLst>
            <c:ext xmlns:c16="http://schemas.microsoft.com/office/drawing/2014/chart" uri="{C3380CC4-5D6E-409C-BE32-E72D297353CC}">
              <c16:uniqueId val="{00000002-16AD-4FFE-BB99-FF5354614B20}"/>
            </c:ext>
          </c:extLst>
        </c:ser>
        <c:ser>
          <c:idx val="3"/>
          <c:order val="3"/>
          <c:tx>
            <c:strRef>
              <c:f>Demographics!$N$31</c:f>
              <c:strCache>
                <c:ptCount val="1"/>
                <c:pt idx="0">
                  <c:v>Advanced disease &amp; complexity</c:v>
                </c:pt>
              </c:strCache>
            </c:strRef>
          </c:tx>
          <c:spPr>
            <a:solidFill>
              <a:srgbClr val="FE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Demographics!$N$32</c:f>
              <c:numCache>
                <c:formatCode>0%</c:formatCode>
                <c:ptCount val="1"/>
                <c:pt idx="0">
                  <c:v>0.12858642294623826</c:v>
                </c:pt>
              </c:numCache>
            </c:numRef>
          </c:val>
          <c:extLst>
            <c:ext xmlns:c16="http://schemas.microsoft.com/office/drawing/2014/chart" uri="{C3380CC4-5D6E-409C-BE32-E72D297353CC}">
              <c16:uniqueId val="{00000003-16AD-4FFE-BB99-FF5354614B20}"/>
            </c:ext>
          </c:extLst>
        </c:ser>
        <c:ser>
          <c:idx val="4"/>
          <c:order val="4"/>
          <c:tx>
            <c:strRef>
              <c:f>Demographics!$O$31</c:f>
              <c:strCache>
                <c:ptCount val="1"/>
                <c:pt idx="0">
                  <c:v>EoL, Frailty &amp; Dementia</c:v>
                </c:pt>
              </c:strCache>
            </c:strRef>
          </c:tx>
          <c:spPr>
            <a:solidFill>
              <a:srgbClr val="43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Demographics!$O$32</c:f>
              <c:numCache>
                <c:formatCode>0%</c:formatCode>
                <c:ptCount val="1"/>
                <c:pt idx="0">
                  <c:v>4.2140939150741914E-2</c:v>
                </c:pt>
              </c:numCache>
            </c:numRef>
          </c:val>
          <c:extLst>
            <c:ext xmlns:c16="http://schemas.microsoft.com/office/drawing/2014/chart" uri="{C3380CC4-5D6E-409C-BE32-E72D297353CC}">
              <c16:uniqueId val="{00000004-16AD-4FFE-BB99-FF5354614B20}"/>
            </c:ext>
          </c:extLst>
        </c:ser>
        <c:dLbls>
          <c:showLegendKey val="0"/>
          <c:showVal val="1"/>
          <c:showCatName val="0"/>
          <c:showSerName val="0"/>
          <c:showPercent val="0"/>
          <c:showBubbleSize val="0"/>
        </c:dLbls>
        <c:gapWidth val="150"/>
        <c:overlap val="100"/>
        <c:axId val="1326596575"/>
        <c:axId val="1326604063"/>
      </c:barChart>
      <c:catAx>
        <c:axId val="1326596575"/>
        <c:scaling>
          <c:orientation val="minMax"/>
        </c:scaling>
        <c:delete val="1"/>
        <c:axPos val="l"/>
        <c:numFmt formatCode="General" sourceLinked="1"/>
        <c:majorTickMark val="none"/>
        <c:minorTickMark val="none"/>
        <c:tickLblPos val="nextTo"/>
        <c:crossAx val="1326604063"/>
        <c:crosses val="autoZero"/>
        <c:auto val="1"/>
        <c:lblAlgn val="ctr"/>
        <c:lblOffset val="100"/>
        <c:noMultiLvlLbl val="0"/>
      </c:catAx>
      <c:valAx>
        <c:axId val="1326604063"/>
        <c:scaling>
          <c:orientation val="minMax"/>
        </c:scaling>
        <c:delete val="1"/>
        <c:axPos val="b"/>
        <c:numFmt formatCode="0%" sourceLinked="1"/>
        <c:majorTickMark val="none"/>
        <c:minorTickMark val="none"/>
        <c:tickLblPos val="nextTo"/>
        <c:crossAx val="1326596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SWH</a:t>
            </a:r>
          </a:p>
        </c:rich>
      </c:tx>
      <c:layout>
        <c:manualLayout>
          <c:xMode val="edge"/>
          <c:yMode val="edge"/>
          <c:x val="2.1879259047034388E-2"/>
          <c:y val="0.2870370370370370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Demographics!$K$38</c:f>
              <c:strCache>
                <c:ptCount val="1"/>
                <c:pt idx="0">
                  <c:v>Healthy</c:v>
                </c:pt>
              </c:strCache>
            </c:strRef>
          </c:tx>
          <c:spPr>
            <a:solidFill>
              <a:srgbClr val="009C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Demographics!$K$39</c:f>
              <c:numCache>
                <c:formatCode>0%</c:formatCode>
                <c:ptCount val="1"/>
                <c:pt idx="0">
                  <c:v>0.45765233959126567</c:v>
                </c:pt>
              </c:numCache>
            </c:numRef>
          </c:val>
          <c:extLst>
            <c:ext xmlns:c16="http://schemas.microsoft.com/office/drawing/2014/chart" uri="{C3380CC4-5D6E-409C-BE32-E72D297353CC}">
              <c16:uniqueId val="{00000000-84A5-4153-AA0E-AE4CAEF80026}"/>
            </c:ext>
          </c:extLst>
        </c:ser>
        <c:ser>
          <c:idx val="1"/>
          <c:order val="1"/>
          <c:tx>
            <c:strRef>
              <c:f>Demographics!$L$38</c:f>
              <c:strCache>
                <c:ptCount val="1"/>
                <c:pt idx="0">
                  <c:v>Living with illness</c:v>
                </c:pt>
              </c:strCache>
            </c:strRef>
          </c:tx>
          <c:spPr>
            <a:solidFill>
              <a:srgbClr val="F464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Demographics!$L$39</c:f>
              <c:numCache>
                <c:formatCode>0%</c:formatCode>
                <c:ptCount val="1"/>
                <c:pt idx="0">
                  <c:v>0.2533204677034851</c:v>
                </c:pt>
              </c:numCache>
            </c:numRef>
          </c:val>
          <c:extLst>
            <c:ext xmlns:c16="http://schemas.microsoft.com/office/drawing/2014/chart" uri="{C3380CC4-5D6E-409C-BE32-E72D297353CC}">
              <c16:uniqueId val="{00000001-84A5-4153-AA0E-AE4CAEF80026}"/>
            </c:ext>
          </c:extLst>
        </c:ser>
        <c:ser>
          <c:idx val="2"/>
          <c:order val="2"/>
          <c:tx>
            <c:strRef>
              <c:f>Demographics!$M$38</c:f>
              <c:strCache>
                <c:ptCount val="1"/>
                <c:pt idx="0">
                  <c:v>Lower complexity</c:v>
                </c:pt>
              </c:strCache>
            </c:strRef>
          </c:tx>
          <c:spPr>
            <a:solidFill>
              <a:srgbClr val="7030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Demographics!$M$39</c:f>
              <c:numCache>
                <c:formatCode>0%</c:formatCode>
                <c:ptCount val="1"/>
                <c:pt idx="0">
                  <c:v>0.18908333921388751</c:v>
                </c:pt>
              </c:numCache>
            </c:numRef>
          </c:val>
          <c:extLst>
            <c:ext xmlns:c16="http://schemas.microsoft.com/office/drawing/2014/chart" uri="{C3380CC4-5D6E-409C-BE32-E72D297353CC}">
              <c16:uniqueId val="{00000002-84A5-4153-AA0E-AE4CAEF80026}"/>
            </c:ext>
          </c:extLst>
        </c:ser>
        <c:ser>
          <c:idx val="3"/>
          <c:order val="3"/>
          <c:tx>
            <c:strRef>
              <c:f>Demographics!$N$38</c:f>
              <c:strCache>
                <c:ptCount val="1"/>
                <c:pt idx="0">
                  <c:v>Advanced disease &amp; complexity</c:v>
                </c:pt>
              </c:strCache>
            </c:strRef>
          </c:tx>
          <c:spPr>
            <a:solidFill>
              <a:srgbClr val="FE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Demographics!$N$39</c:f>
              <c:numCache>
                <c:formatCode>0%</c:formatCode>
                <c:ptCount val="1"/>
                <c:pt idx="0">
                  <c:v>7.6801060340622146E-2</c:v>
                </c:pt>
              </c:numCache>
            </c:numRef>
          </c:val>
          <c:extLst>
            <c:ext xmlns:c16="http://schemas.microsoft.com/office/drawing/2014/chart" uri="{C3380CC4-5D6E-409C-BE32-E72D297353CC}">
              <c16:uniqueId val="{00000003-84A5-4153-AA0E-AE4CAEF80026}"/>
            </c:ext>
          </c:extLst>
        </c:ser>
        <c:ser>
          <c:idx val="4"/>
          <c:order val="4"/>
          <c:tx>
            <c:strRef>
              <c:f>Demographics!$O$38</c:f>
              <c:strCache>
                <c:ptCount val="1"/>
                <c:pt idx="0">
                  <c:v>EoL, Frailty &amp; Dementia</c:v>
                </c:pt>
              </c:strCache>
            </c:strRef>
          </c:tx>
          <c:spPr>
            <a:solidFill>
              <a:srgbClr val="43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Demographics!$O$39</c:f>
              <c:numCache>
                <c:formatCode>0%</c:formatCode>
                <c:ptCount val="1"/>
                <c:pt idx="0">
                  <c:v>2.3142793150739568E-2</c:v>
                </c:pt>
              </c:numCache>
            </c:numRef>
          </c:val>
          <c:extLst>
            <c:ext xmlns:c16="http://schemas.microsoft.com/office/drawing/2014/chart" uri="{C3380CC4-5D6E-409C-BE32-E72D297353CC}">
              <c16:uniqueId val="{00000004-84A5-4153-AA0E-AE4CAEF80026}"/>
            </c:ext>
          </c:extLst>
        </c:ser>
        <c:dLbls>
          <c:showLegendKey val="0"/>
          <c:showVal val="1"/>
          <c:showCatName val="0"/>
          <c:showSerName val="0"/>
          <c:showPercent val="0"/>
          <c:showBubbleSize val="0"/>
        </c:dLbls>
        <c:gapWidth val="150"/>
        <c:overlap val="100"/>
        <c:axId val="1143375935"/>
        <c:axId val="1143373855"/>
      </c:barChart>
      <c:catAx>
        <c:axId val="1143375935"/>
        <c:scaling>
          <c:orientation val="minMax"/>
        </c:scaling>
        <c:delete val="1"/>
        <c:axPos val="l"/>
        <c:numFmt formatCode="General" sourceLinked="1"/>
        <c:majorTickMark val="none"/>
        <c:minorTickMark val="none"/>
        <c:tickLblPos val="nextTo"/>
        <c:crossAx val="1143373855"/>
        <c:crosses val="autoZero"/>
        <c:auto val="1"/>
        <c:lblAlgn val="ctr"/>
        <c:lblOffset val="100"/>
        <c:noMultiLvlLbl val="0"/>
      </c:catAx>
      <c:valAx>
        <c:axId val="1143373855"/>
        <c:scaling>
          <c:orientation val="minMax"/>
        </c:scaling>
        <c:delete val="1"/>
        <c:axPos val="b"/>
        <c:numFmt formatCode="0%" sourceLinked="1"/>
        <c:majorTickMark val="none"/>
        <c:minorTickMark val="none"/>
        <c:tickLblPos val="nextTo"/>
        <c:crossAx val="11433759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a:t>
            </a:r>
          </a:p>
        </c:rich>
      </c:tx>
      <c:layout>
        <c:manualLayout>
          <c:xMode val="edge"/>
          <c:yMode val="edge"/>
          <c:x val="4.1246985113784315E-2"/>
          <c:y val="0.1157407407407407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55555555555555E-2"/>
          <c:y val="0"/>
          <c:w val="0.91059595315615427"/>
          <c:h val="0.7675215077282006"/>
        </c:manualLayout>
      </c:layout>
      <c:barChart>
        <c:barDir val="bar"/>
        <c:grouping val="stacked"/>
        <c:varyColors val="0"/>
        <c:ser>
          <c:idx val="0"/>
          <c:order val="0"/>
          <c:tx>
            <c:strRef>
              <c:f>Demographics!$K$44</c:f>
              <c:strCache>
                <c:ptCount val="1"/>
                <c:pt idx="0">
                  <c:v>Healthy</c:v>
                </c:pt>
              </c:strCache>
            </c:strRef>
          </c:tx>
          <c:spPr>
            <a:solidFill>
              <a:schemeClr val="accent1"/>
            </a:solidFill>
            <a:ln>
              <a:noFill/>
            </a:ln>
            <a:effectLst/>
          </c:spPr>
          <c:invertIfNegative val="0"/>
          <c:dPt>
            <c:idx val="0"/>
            <c:invertIfNegative val="0"/>
            <c:bubble3D val="0"/>
            <c:spPr>
              <a:solidFill>
                <a:srgbClr val="009CD8"/>
              </a:solidFill>
              <a:ln>
                <a:noFill/>
              </a:ln>
              <a:effectLst/>
            </c:spPr>
            <c:extLst>
              <c:ext xmlns:c16="http://schemas.microsoft.com/office/drawing/2014/chart" uri="{C3380CC4-5D6E-409C-BE32-E72D297353CC}">
                <c16:uniqueId val="{00000006-364E-4059-9A54-79A0257C0F7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Demographics!$K$45</c:f>
              <c:numCache>
                <c:formatCode>0%</c:formatCode>
                <c:ptCount val="1"/>
                <c:pt idx="0">
                  <c:v>0.55324663717209632</c:v>
                </c:pt>
              </c:numCache>
            </c:numRef>
          </c:val>
          <c:extLst>
            <c:ext xmlns:c16="http://schemas.microsoft.com/office/drawing/2014/chart" uri="{C3380CC4-5D6E-409C-BE32-E72D297353CC}">
              <c16:uniqueId val="{00000000-364E-4059-9A54-79A0257C0F7C}"/>
            </c:ext>
          </c:extLst>
        </c:ser>
        <c:ser>
          <c:idx val="1"/>
          <c:order val="1"/>
          <c:tx>
            <c:strRef>
              <c:f>Demographics!$L$44</c:f>
              <c:strCache>
                <c:ptCount val="1"/>
                <c:pt idx="0">
                  <c:v>Living with illness</c:v>
                </c:pt>
              </c:strCache>
            </c:strRef>
          </c:tx>
          <c:spPr>
            <a:solidFill>
              <a:srgbClr val="F464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Demographics!$L$45</c:f>
              <c:numCache>
                <c:formatCode>0%</c:formatCode>
                <c:ptCount val="1"/>
                <c:pt idx="0">
                  <c:v>0.19712204495687535</c:v>
                </c:pt>
              </c:numCache>
            </c:numRef>
          </c:val>
          <c:extLst>
            <c:ext xmlns:c16="http://schemas.microsoft.com/office/drawing/2014/chart" uri="{C3380CC4-5D6E-409C-BE32-E72D297353CC}">
              <c16:uniqueId val="{00000001-364E-4059-9A54-79A0257C0F7C}"/>
            </c:ext>
          </c:extLst>
        </c:ser>
        <c:ser>
          <c:idx val="2"/>
          <c:order val="2"/>
          <c:tx>
            <c:strRef>
              <c:f>Demographics!$M$44</c:f>
              <c:strCache>
                <c:ptCount val="1"/>
                <c:pt idx="0">
                  <c:v>Lower complexity</c:v>
                </c:pt>
              </c:strCache>
            </c:strRef>
          </c:tx>
          <c:spPr>
            <a:solidFill>
              <a:srgbClr val="7030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Demographics!$M$45</c:f>
              <c:numCache>
                <c:formatCode>0%</c:formatCode>
                <c:ptCount val="1"/>
                <c:pt idx="0">
                  <c:v>0.16346397342509422</c:v>
                </c:pt>
              </c:numCache>
            </c:numRef>
          </c:val>
          <c:extLst>
            <c:ext xmlns:c16="http://schemas.microsoft.com/office/drawing/2014/chart" uri="{C3380CC4-5D6E-409C-BE32-E72D297353CC}">
              <c16:uniqueId val="{00000002-364E-4059-9A54-79A0257C0F7C}"/>
            </c:ext>
          </c:extLst>
        </c:ser>
        <c:ser>
          <c:idx val="3"/>
          <c:order val="3"/>
          <c:tx>
            <c:strRef>
              <c:f>Demographics!$N$44</c:f>
              <c:strCache>
                <c:ptCount val="1"/>
                <c:pt idx="0">
                  <c:v>Advanced disease &amp; complexity</c:v>
                </c:pt>
              </c:strCache>
            </c:strRef>
          </c:tx>
          <c:spPr>
            <a:solidFill>
              <a:srgbClr val="FE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Demographics!$N$45</c:f>
              <c:numCache>
                <c:formatCode>0%</c:formatCode>
                <c:ptCount val="1"/>
                <c:pt idx="0">
                  <c:v>6.3778284250197381E-2</c:v>
                </c:pt>
              </c:numCache>
            </c:numRef>
          </c:val>
          <c:extLst>
            <c:ext xmlns:c16="http://schemas.microsoft.com/office/drawing/2014/chart" uri="{C3380CC4-5D6E-409C-BE32-E72D297353CC}">
              <c16:uniqueId val="{00000003-364E-4059-9A54-79A0257C0F7C}"/>
            </c:ext>
          </c:extLst>
        </c:ser>
        <c:ser>
          <c:idx val="4"/>
          <c:order val="4"/>
          <c:tx>
            <c:strRef>
              <c:f>Demographics!$O$44</c:f>
              <c:strCache>
                <c:ptCount val="1"/>
                <c:pt idx="0">
                  <c:v>EoL, Frailty &amp; Dementia</c:v>
                </c:pt>
              </c:strCache>
            </c:strRef>
          </c:tx>
          <c:spPr>
            <a:solidFill>
              <a:srgbClr val="43BA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Demographics!$O$45</c:f>
              <c:numCache>
                <c:formatCode>0%</c:formatCode>
                <c:ptCount val="1"/>
                <c:pt idx="0">
                  <c:v>2.2389060195736693E-2</c:v>
                </c:pt>
              </c:numCache>
            </c:numRef>
          </c:val>
          <c:extLst>
            <c:ext xmlns:c16="http://schemas.microsoft.com/office/drawing/2014/chart" uri="{C3380CC4-5D6E-409C-BE32-E72D297353CC}">
              <c16:uniqueId val="{00000004-364E-4059-9A54-79A0257C0F7C}"/>
            </c:ext>
          </c:extLst>
        </c:ser>
        <c:dLbls>
          <c:showLegendKey val="0"/>
          <c:showVal val="1"/>
          <c:showCatName val="0"/>
          <c:showSerName val="0"/>
          <c:showPercent val="0"/>
          <c:showBubbleSize val="0"/>
        </c:dLbls>
        <c:gapWidth val="150"/>
        <c:overlap val="100"/>
        <c:axId val="1474242991"/>
        <c:axId val="1474240495"/>
      </c:barChart>
      <c:catAx>
        <c:axId val="1474242991"/>
        <c:scaling>
          <c:orientation val="minMax"/>
        </c:scaling>
        <c:delete val="1"/>
        <c:axPos val="l"/>
        <c:numFmt formatCode="General" sourceLinked="1"/>
        <c:majorTickMark val="none"/>
        <c:minorTickMark val="none"/>
        <c:tickLblPos val="nextTo"/>
        <c:crossAx val="1474240495"/>
        <c:crosses val="autoZero"/>
        <c:auto val="1"/>
        <c:lblAlgn val="ctr"/>
        <c:lblOffset val="100"/>
        <c:noMultiLvlLbl val="0"/>
      </c:catAx>
      <c:valAx>
        <c:axId val="1474240495"/>
        <c:scaling>
          <c:orientation val="minMax"/>
        </c:scaling>
        <c:delete val="1"/>
        <c:axPos val="b"/>
        <c:numFmt formatCode="0%" sourceLinked="1"/>
        <c:majorTickMark val="none"/>
        <c:minorTickMark val="none"/>
        <c:tickLblPos val="nextTo"/>
        <c:crossAx val="1474242991"/>
        <c:crosses val="autoZero"/>
        <c:crossBetween val="between"/>
      </c:valAx>
      <c:spPr>
        <a:noFill/>
        <a:ln>
          <a:noFill/>
        </a:ln>
        <a:effectLst/>
      </c:spPr>
    </c:plotArea>
    <c:legend>
      <c:legendPos val="b"/>
      <c:layout>
        <c:manualLayout>
          <c:xMode val="edge"/>
          <c:yMode val="edge"/>
          <c:x val="3.471654991524574E-2"/>
          <c:y val="0.66261519393409152"/>
          <c:w val="0.81406665150896651"/>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Age distribution of the general population to people on</a:t>
            </a:r>
            <a:r>
              <a:rPr lang="en-GB" baseline="0"/>
              <a:t> the End of Life and Palliative Care register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v>HWE population</c:v>
          </c:tx>
          <c:spPr>
            <a:solidFill>
              <a:schemeClr val="accent2"/>
            </a:solidFill>
            <a:ln>
              <a:noFill/>
            </a:ln>
            <a:effectLst/>
          </c:spPr>
          <c:invertIfNegative val="0"/>
          <c:val>
            <c:numRef>
              <c:f>Sheet1!$R$2:$R$20</c:f>
              <c:numCache>
                <c:formatCode>0.0%</c:formatCode>
                <c:ptCount val="19"/>
                <c:pt idx="0">
                  <c:v>6.5495915790280801E-2</c:v>
                </c:pt>
                <c:pt idx="1">
                  <c:v>6.3535079795242394E-2</c:v>
                </c:pt>
                <c:pt idx="2">
                  <c:v>6.4341778106846798E-2</c:v>
                </c:pt>
                <c:pt idx="3">
                  <c:v>5.3051995300383299E-2</c:v>
                </c:pt>
                <c:pt idx="4">
                  <c:v>5.1283648704450499E-2</c:v>
                </c:pt>
                <c:pt idx="5">
                  <c:v>6.1095017080439004E-2</c:v>
                </c:pt>
                <c:pt idx="6">
                  <c:v>6.9832118892954334E-2</c:v>
                </c:pt>
                <c:pt idx="7">
                  <c:v>7.3261784784072415E-2</c:v>
                </c:pt>
                <c:pt idx="8">
                  <c:v>7.327536287446576E-2</c:v>
                </c:pt>
                <c:pt idx="9">
                  <c:v>6.9983075309680301E-2</c:v>
                </c:pt>
                <c:pt idx="10">
                  <c:v>7.1289766832239504E-2</c:v>
                </c:pt>
                <c:pt idx="11">
                  <c:v>6.7141260861473928E-2</c:v>
                </c:pt>
                <c:pt idx="12">
                  <c:v>5.4341115176551116E-2</c:v>
                </c:pt>
                <c:pt idx="13">
                  <c:v>4.3212672032408507E-2</c:v>
                </c:pt>
                <c:pt idx="14">
                  <c:v>4.0984267785501315E-2</c:v>
                </c:pt>
                <c:pt idx="15">
                  <c:v>3.1795894145207296E-2</c:v>
                </c:pt>
                <c:pt idx="16">
                  <c:v>2.2274457934676604E-2</c:v>
                </c:pt>
                <c:pt idx="17">
                  <c:v>1.474900101196709E-2</c:v>
                </c:pt>
                <c:pt idx="18">
                  <c:v>9.0557875811590419E-3</c:v>
                </c:pt>
              </c:numCache>
            </c:numRef>
          </c:val>
          <c:extLst>
            <c:ext xmlns:c16="http://schemas.microsoft.com/office/drawing/2014/chart" uri="{C3380CC4-5D6E-409C-BE32-E72D297353CC}">
              <c16:uniqueId val="{00000000-2A91-4BCC-918E-95E07F3E925B}"/>
            </c:ext>
          </c:extLst>
        </c:ser>
        <c:dLbls>
          <c:showLegendKey val="0"/>
          <c:showVal val="0"/>
          <c:showCatName val="0"/>
          <c:showSerName val="0"/>
          <c:showPercent val="0"/>
          <c:showBubbleSize val="0"/>
        </c:dLbls>
        <c:gapWidth val="150"/>
        <c:axId val="550302368"/>
        <c:axId val="550305696"/>
      </c:barChart>
      <c:lineChart>
        <c:grouping val="standard"/>
        <c:varyColors val="0"/>
        <c:ser>
          <c:idx val="0"/>
          <c:order val="0"/>
          <c:tx>
            <c:strRef>
              <c:f>Sheet1!$Q$1</c:f>
              <c:strCache>
                <c:ptCount val="1"/>
                <c:pt idx="0">
                  <c:v>5c - EoLFD (End of Life)</c:v>
                </c:pt>
              </c:strCache>
            </c:strRef>
          </c:tx>
          <c:spPr>
            <a:ln w="28575" cap="rnd">
              <a:solidFill>
                <a:schemeClr val="accent1"/>
              </a:solidFill>
              <a:round/>
            </a:ln>
            <a:effectLst/>
          </c:spPr>
          <c:marker>
            <c:symbol val="none"/>
          </c:marker>
          <c:cat>
            <c:strRef>
              <c:f>Sheet1!$A$2:$A$20</c:f>
              <c:strCache>
                <c:ptCount val="19"/>
                <c:pt idx="0">
                  <c:v>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Sheet1!$Q$2:$Q$20</c:f>
              <c:numCache>
                <c:formatCode>0.0%</c:formatCode>
                <c:ptCount val="19"/>
                <c:pt idx="0">
                  <c:v>4.8837840282174192E-3</c:v>
                </c:pt>
                <c:pt idx="1">
                  <c:v>3.9793795785475266E-3</c:v>
                </c:pt>
                <c:pt idx="2">
                  <c:v>4.6124626933164515E-3</c:v>
                </c:pt>
                <c:pt idx="3">
                  <c:v>6.0595098127882788E-3</c:v>
                </c:pt>
                <c:pt idx="4">
                  <c:v>4.5220222483494622E-3</c:v>
                </c:pt>
                <c:pt idx="5">
                  <c:v>6.6925929275572036E-3</c:v>
                </c:pt>
                <c:pt idx="6">
                  <c:v>8.4109613819299996E-3</c:v>
                </c:pt>
                <c:pt idx="7">
                  <c:v>1.3656507190015375E-2</c:v>
                </c:pt>
                <c:pt idx="8">
                  <c:v>1.9535136112869677E-2</c:v>
                </c:pt>
                <c:pt idx="9">
                  <c:v>2.5413765035723977E-2</c:v>
                </c:pt>
                <c:pt idx="10">
                  <c:v>3.6899701546531612E-2</c:v>
                </c:pt>
                <c:pt idx="11">
                  <c:v>5.2907660305688706E-2</c:v>
                </c:pt>
                <c:pt idx="12">
                  <c:v>6.3036990141991503E-2</c:v>
                </c:pt>
                <c:pt idx="13">
                  <c:v>7.6512616442072898E-2</c:v>
                </c:pt>
                <c:pt idx="14">
                  <c:v>0.10292122637243376</c:v>
                </c:pt>
                <c:pt idx="15">
                  <c:v>0.12146151759066655</c:v>
                </c:pt>
                <c:pt idx="16">
                  <c:v>0.13882608302432847</c:v>
                </c:pt>
                <c:pt idx="17">
                  <c:v>0.14940761508546621</c:v>
                </c:pt>
                <c:pt idx="18">
                  <c:v>0.16026046848150494</c:v>
                </c:pt>
              </c:numCache>
            </c:numRef>
          </c:val>
          <c:smooth val="0"/>
          <c:extLst>
            <c:ext xmlns:c16="http://schemas.microsoft.com/office/drawing/2014/chart" uri="{C3380CC4-5D6E-409C-BE32-E72D297353CC}">
              <c16:uniqueId val="{00000001-2A91-4BCC-918E-95E07F3E925B}"/>
            </c:ext>
          </c:extLst>
        </c:ser>
        <c:dLbls>
          <c:showLegendKey val="0"/>
          <c:showVal val="0"/>
          <c:showCatName val="0"/>
          <c:showSerName val="0"/>
          <c:showPercent val="0"/>
          <c:showBubbleSize val="0"/>
        </c:dLbls>
        <c:marker val="1"/>
        <c:smooth val="0"/>
        <c:axId val="550302368"/>
        <c:axId val="550305696"/>
      </c:lineChart>
      <c:catAx>
        <c:axId val="55030236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305696"/>
        <c:crosses val="autoZero"/>
        <c:auto val="1"/>
        <c:lblAlgn val="ctr"/>
        <c:lblOffset val="100"/>
        <c:noMultiLvlLbl val="0"/>
      </c:catAx>
      <c:valAx>
        <c:axId val="55030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30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HWE </a:t>
            </a:r>
            <a:r>
              <a:rPr lang="en-GB" err="1"/>
              <a:t>EoL</a:t>
            </a:r>
            <a:r>
              <a:rPr lang="en-GB" baseline="0"/>
              <a:t> Subsegment 5c by Ethnicity</a:t>
            </a:r>
            <a:endParaRPr lang="en-GB"/>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593277179082375E-2"/>
          <c:y val="6.2252363225556197E-2"/>
          <c:w val="0.96240672282091766"/>
          <c:h val="0.89155704067674335"/>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32-47BF-8655-19DE0C2FA8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32-47BF-8655-19DE0C2FA8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32-47BF-8655-19DE0C2FA8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32-47BF-8655-19DE0C2FA8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D32-47BF-8655-19DE0C2FA8B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D32-47BF-8655-19DE0C2FA8B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D32-47BF-8655-19DE0C2FA8B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D32-47BF-8655-19DE0C2FA8B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D32-47BF-8655-19DE0C2FA8B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D32-47BF-8655-19DE0C2FA8B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AD32-47BF-8655-19DE0C2FA8BE}"/>
                </c:ext>
              </c:extLst>
            </c:dLbl>
            <c:dLbl>
              <c:idx val="1"/>
              <c:layout>
                <c:manualLayout>
                  <c:x val="-2.7828052961925E-2"/>
                  <c:y val="0.22536466830388061"/>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D32-47BF-8655-19DE0C2FA8BE}"/>
                </c:ext>
              </c:extLst>
            </c:dLbl>
            <c:dLbl>
              <c:idx val="2"/>
              <c:layout>
                <c:manualLayout>
                  <c:x val="-6.9616610964607362E-2"/>
                  <c:y val="0.15289292561973739"/>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D32-47BF-8655-19DE0C2FA8BE}"/>
                </c:ext>
              </c:extLst>
            </c:dLbl>
            <c:dLbl>
              <c:idx val="3"/>
              <c:tx>
                <c:rich>
                  <a:bodyPr/>
                  <a:lstStyle/>
                  <a:p>
                    <a:fld id="{A33CFFA8-BFD6-4B3C-8039-2A6502024ACE}" type="CATEGORYNAME">
                      <a:rPr lang="en-US">
                        <a:solidFill>
                          <a:schemeClr val="bg1"/>
                        </a:solidFill>
                      </a:rPr>
                      <a:pPr/>
                      <a:t>[CATEGORY NAME]</a:t>
                    </a:fld>
                    <a:r>
                      <a:rPr lang="en-US" baseline="0">
                        <a:solidFill>
                          <a:schemeClr val="bg1"/>
                        </a:solidFill>
                      </a:rPr>
                      <a:t>
</a:t>
                    </a:r>
                    <a:fld id="{F5D7A6FB-F0C4-4B4D-AE9E-6E54B528485D}" type="PERCENTAGE">
                      <a:rPr lang="en-US" baseline="0">
                        <a:solidFill>
                          <a:schemeClr val="bg1"/>
                        </a:solidFill>
                      </a:rPr>
                      <a:pPr/>
                      <a:t>[PERCENTAGE]</a:t>
                    </a:fld>
                    <a:endParaRPr lang="en-US" baseline="0">
                      <a:solidFill>
                        <a:schemeClr val="bg1"/>
                      </a:solidFill>
                    </a:endParaRPr>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D32-47BF-8655-19DE0C2FA8BE}"/>
                </c:ext>
              </c:extLst>
            </c:dLbl>
            <c:dLbl>
              <c:idx val="5"/>
              <c:tx>
                <c:rich>
                  <a:bodyPr/>
                  <a:lstStyle/>
                  <a:p>
                    <a:fld id="{D1AE87DB-A28E-4EBE-B01A-5960EE8F57A1}" type="CATEGORYNAME">
                      <a:rPr lang="en-US">
                        <a:solidFill>
                          <a:schemeClr val="tx1"/>
                        </a:solidFill>
                      </a:rPr>
                      <a:pPr/>
                      <a:t>[CATEGORY NAME]</a:t>
                    </a:fld>
                    <a:r>
                      <a:rPr lang="en-US" baseline="0">
                        <a:solidFill>
                          <a:schemeClr val="tx1"/>
                        </a:solidFill>
                      </a:rPr>
                      <a:t>
</a:t>
                    </a:r>
                    <a:fld id="{0842E246-E0B6-4909-A111-593B44B25569}" type="PERCENTAGE">
                      <a:rPr lang="en-US" baseline="0">
                        <a:solidFill>
                          <a:schemeClr val="tx1"/>
                        </a:solidFill>
                      </a:rPr>
                      <a:pPr/>
                      <a:t>[PERCENTAGE]</a:t>
                    </a:fld>
                    <a:endParaRPr lang="en-US" baseline="0">
                      <a:solidFill>
                        <a:schemeClr val="tx1"/>
                      </a:solidFill>
                    </a:endParaRPr>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D32-47BF-8655-19DE0C2FA8BE}"/>
                </c:ext>
              </c:extLst>
            </c:dLbl>
            <c:dLbl>
              <c:idx val="6"/>
              <c:layout>
                <c:manualLayout>
                  <c:x val="0.30415037783524129"/>
                  <c:y val="0.5356813733492235"/>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bestFit"/>
              <c:showLegendKey val="1"/>
              <c:showVal val="0"/>
              <c:showCatName val="1"/>
              <c:showSerName val="0"/>
              <c:showPercent val="1"/>
              <c:showBubbleSize val="0"/>
              <c:extLst>
                <c:ext xmlns:c15="http://schemas.microsoft.com/office/drawing/2012/chart" uri="{CE6537A1-D6FC-4f65-9D91-7224C49458BB}">
                  <c15:layout>
                    <c:manualLayout>
                      <c:w val="0.21129113894135229"/>
                      <c:h val="0.12032737299787787"/>
                    </c:manualLayout>
                  </c15:layout>
                </c:ext>
                <c:ext xmlns:c16="http://schemas.microsoft.com/office/drawing/2014/chart" uri="{C3380CC4-5D6E-409C-BE32-E72D297353CC}">
                  <c16:uniqueId val="{0000000D-AD32-47BF-8655-19DE0C2FA8BE}"/>
                </c:ext>
              </c:extLst>
            </c:dLbl>
            <c:dLbl>
              <c:idx val="7"/>
              <c:tx>
                <c:rich>
                  <a:bodyPr/>
                  <a:lstStyle/>
                  <a:p>
                    <a:fld id="{92E211C5-2514-4F6D-BFBE-E8FE103603F9}" type="CATEGORYNAME">
                      <a:rPr lang="en-US">
                        <a:solidFill>
                          <a:schemeClr val="bg1"/>
                        </a:solidFill>
                      </a:rPr>
                      <a:pPr/>
                      <a:t>[CATEGORY NAME]</a:t>
                    </a:fld>
                    <a:r>
                      <a:rPr lang="en-US" baseline="0"/>
                      <a:t>
</a:t>
                    </a:r>
                    <a:fld id="{FF969A01-0D01-4538-8F00-FB3BAC534C47}" type="PERCENTAGE">
                      <a:rPr lang="en-US" baseline="0">
                        <a:solidFill>
                          <a:schemeClr val="bg1"/>
                        </a:solidFill>
                      </a:rPr>
                      <a:pPr/>
                      <a:t>[PERCENTAGE]</a:t>
                    </a:fld>
                    <a:endParaRPr lang="en-US" baseline="0"/>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AD32-47BF-8655-19DE0C2FA8BE}"/>
                </c:ext>
              </c:extLst>
            </c:dLbl>
            <c:dLbl>
              <c:idx val="8"/>
              <c:tx>
                <c:rich>
                  <a:bodyPr/>
                  <a:lstStyle/>
                  <a:p>
                    <a:fld id="{0FD2A1A5-3AA4-47BF-B029-0765162D594D}" type="CATEGORYNAME">
                      <a:rPr lang="en-US">
                        <a:solidFill>
                          <a:schemeClr val="bg1"/>
                        </a:solidFill>
                      </a:rPr>
                      <a:pPr/>
                      <a:t>[CATEGORY NAME]</a:t>
                    </a:fld>
                    <a:r>
                      <a:rPr lang="en-US" baseline="0">
                        <a:solidFill>
                          <a:schemeClr val="bg1"/>
                        </a:solidFill>
                      </a:rPr>
                      <a:t>
</a:t>
                    </a:r>
                    <a:fld id="{17B7091F-60D9-4542-970A-926F0187A2F3}" type="PERCENTAGE">
                      <a:rPr lang="en-US" baseline="0">
                        <a:solidFill>
                          <a:schemeClr val="bg1"/>
                        </a:solidFill>
                      </a:rPr>
                      <a:pPr/>
                      <a:t>[PERCENTAGE]</a:t>
                    </a:fld>
                    <a:endParaRPr lang="en-US" baseline="0">
                      <a:solidFill>
                        <a:schemeClr val="bg1"/>
                      </a:solidFill>
                    </a:endParaRPr>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AD32-47BF-8655-19DE0C2FA8BE}"/>
                </c:ext>
              </c:extLst>
            </c:dLbl>
            <c:dLbl>
              <c:idx val="9"/>
              <c:tx>
                <c:rich>
                  <a:bodyPr/>
                  <a:lstStyle/>
                  <a:p>
                    <a:fld id="{47A7BB23-79EC-4D1E-A122-1F29921FD2B9}" type="CATEGORYNAME">
                      <a:rPr lang="en-US">
                        <a:solidFill>
                          <a:schemeClr val="bg1"/>
                        </a:solidFill>
                      </a:rPr>
                      <a:pPr/>
                      <a:t>[CATEGORY NAME]</a:t>
                    </a:fld>
                    <a:r>
                      <a:rPr lang="en-US" baseline="0">
                        <a:solidFill>
                          <a:schemeClr val="bg1"/>
                        </a:solidFill>
                      </a:rPr>
                      <a:t>
</a:t>
                    </a:r>
                    <a:fld id="{64302D7B-63A1-452C-A1F1-43435821A281}" type="PERCENTAGE">
                      <a:rPr lang="en-US" baseline="0">
                        <a:solidFill>
                          <a:schemeClr val="bg1"/>
                        </a:solidFill>
                      </a:rPr>
                      <a:pPr/>
                      <a:t>[PERCENTAGE]</a:t>
                    </a:fld>
                    <a:endParaRPr lang="en-US" baseline="0">
                      <a:solidFill>
                        <a:schemeClr val="bg1"/>
                      </a:solidFill>
                    </a:endParaRPr>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AD32-47BF-8655-19DE0C2FA8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Sheet1!$H$5:$H$13</c:f>
              <c:strCache>
                <c:ptCount val="9"/>
                <c:pt idx="0">
                  <c:v>White</c:v>
                </c:pt>
                <c:pt idx="1">
                  <c:v>Unknown</c:v>
                </c:pt>
                <c:pt idx="2">
                  <c:v>Other ethnic groups</c:v>
                </c:pt>
                <c:pt idx="3">
                  <c:v>Other</c:v>
                </c:pt>
                <c:pt idx="4">
                  <c:v>Mixed</c:v>
                </c:pt>
                <c:pt idx="5">
                  <c:v>Black</c:v>
                </c:pt>
                <c:pt idx="6">
                  <c:v>Asian or Asian British</c:v>
                </c:pt>
                <c:pt idx="7">
                  <c:v>Asian</c:v>
                </c:pt>
                <c:pt idx="8">
                  <c:v>(blank)</c:v>
                </c:pt>
              </c:strCache>
            </c:strRef>
          </c:cat>
          <c:val>
            <c:numRef>
              <c:f>Sheet1!$I$5:$I$13</c:f>
              <c:numCache>
                <c:formatCode>0%</c:formatCode>
                <c:ptCount val="9"/>
                <c:pt idx="0">
                  <c:v>0.87419734105091795</c:v>
                </c:pt>
                <c:pt idx="1">
                  <c:v>1.3566066745048385E-3</c:v>
                </c:pt>
                <c:pt idx="2">
                  <c:v>1.8088088993397848E-3</c:v>
                </c:pt>
                <c:pt idx="3">
                  <c:v>3.671882065659763E-2</c:v>
                </c:pt>
                <c:pt idx="4">
                  <c:v>7.4161164872931177E-3</c:v>
                </c:pt>
                <c:pt idx="5">
                  <c:v>1.4018268969883332E-2</c:v>
                </c:pt>
                <c:pt idx="6">
                  <c:v>1.8088088993397847E-4</c:v>
                </c:pt>
                <c:pt idx="7">
                  <c:v>3.0749751288776342E-2</c:v>
                </c:pt>
                <c:pt idx="8">
                  <c:v>3.3553405082753007E-2</c:v>
                </c:pt>
              </c:numCache>
            </c:numRef>
          </c:val>
          <c:extLst>
            <c:ext xmlns:c16="http://schemas.microsoft.com/office/drawing/2014/chart" uri="{C3380CC4-5D6E-409C-BE32-E72D297353CC}">
              <c16:uniqueId val="{00000014-AD32-47BF-8655-19DE0C2FA8BE}"/>
            </c:ext>
          </c:extLst>
        </c:ser>
        <c:dLbls>
          <c:dLblPos val="bestFit"/>
          <c:showLegendKey val="0"/>
          <c:showVal val="1"/>
          <c:showCatName val="0"/>
          <c:showSerName val="0"/>
          <c:showPercent val="0"/>
          <c:showBubbleSize val="0"/>
          <c:showLeaderLines val="1"/>
        </c:dLbls>
        <c:gapWidth val="100"/>
        <c:splitType val="cust"/>
        <c:custSplit>
          <c:secondPiePt val="1"/>
          <c:secondPiePt val="2"/>
          <c:secondPiePt val="3"/>
          <c:secondPiePt val="4"/>
          <c:secondPiePt val="5"/>
          <c:secondPiePt val="6"/>
          <c:secondPiePt val="7"/>
          <c:secondPiePt val="8"/>
        </c:custSplit>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HWE</a:t>
            </a:r>
            <a:r>
              <a:rPr lang="en-GB" baseline="0"/>
              <a:t> General Population by Ethnicity</a:t>
            </a:r>
            <a:endParaRPr lang="en-GB"/>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E3-4467-9349-C64D77ABE6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E3-4467-9349-C64D77ABE6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E3-4467-9349-C64D77ABE6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E3-4467-9349-C64D77ABE6E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E3-4467-9349-C64D77ABE6E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E3-4467-9349-C64D77ABE6E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E3-4467-9349-C64D77ABE6E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CE3-4467-9349-C64D77ABE6E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CE3-4467-9349-C64D77ABE6E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CE3-4467-9349-C64D77ABE6E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CCE3-4467-9349-C64D77ABE6E6}"/>
                </c:ext>
              </c:extLst>
            </c:dLbl>
            <c:dLbl>
              <c:idx val="3"/>
              <c:tx>
                <c:rich>
                  <a:bodyPr/>
                  <a:lstStyle/>
                  <a:p>
                    <a:fld id="{0DBA1399-8715-4F1F-81EB-A1302FC0E0E0}" type="CATEGORYNAME">
                      <a:rPr lang="en-US">
                        <a:solidFill>
                          <a:schemeClr val="bg1"/>
                        </a:solidFill>
                      </a:rPr>
                      <a:pPr/>
                      <a:t>[CATEGORY NAME]</a:t>
                    </a:fld>
                    <a:r>
                      <a:rPr lang="en-US" baseline="0">
                        <a:solidFill>
                          <a:schemeClr val="bg1"/>
                        </a:solidFill>
                      </a:rPr>
                      <a:t>
</a:t>
                    </a:r>
                    <a:fld id="{D1D67C83-FC0D-44B5-9D1B-83008DEE40AF}" type="PERCENTAGE">
                      <a:rPr lang="en-US" baseline="0">
                        <a:solidFill>
                          <a:schemeClr val="bg1"/>
                        </a:solidFill>
                      </a:rPr>
                      <a:pPr/>
                      <a:t>[PERCENTAGE]</a:t>
                    </a:fld>
                    <a:endParaRPr lang="en-US" baseline="0">
                      <a:solidFill>
                        <a:schemeClr val="bg1"/>
                      </a:solidFill>
                    </a:endParaRPr>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CE3-4467-9349-C64D77ABE6E6}"/>
                </c:ext>
              </c:extLst>
            </c:dLbl>
            <c:dLbl>
              <c:idx val="7"/>
              <c:tx>
                <c:rich>
                  <a:bodyPr/>
                  <a:lstStyle/>
                  <a:p>
                    <a:fld id="{3AD6977F-6BEA-499D-BB4D-25240B4ED676}" type="CATEGORYNAME">
                      <a:rPr lang="en-US">
                        <a:solidFill>
                          <a:schemeClr val="bg1"/>
                        </a:solidFill>
                      </a:rPr>
                      <a:pPr/>
                      <a:t>[CATEGORY NAME]</a:t>
                    </a:fld>
                    <a:r>
                      <a:rPr lang="en-US" baseline="0">
                        <a:solidFill>
                          <a:schemeClr val="bg1"/>
                        </a:solidFill>
                      </a:rPr>
                      <a:t>
</a:t>
                    </a:r>
                    <a:fld id="{936A02A7-3836-4C5F-BB98-2DDEF47C53A8}" type="PERCENTAGE">
                      <a:rPr lang="en-US" baseline="0">
                        <a:solidFill>
                          <a:schemeClr val="bg1"/>
                        </a:solidFill>
                      </a:rPr>
                      <a:pPr/>
                      <a:t>[PERCENTAGE]</a:t>
                    </a:fld>
                    <a:endParaRPr lang="en-US" baseline="0">
                      <a:solidFill>
                        <a:schemeClr val="bg1"/>
                      </a:solidFill>
                    </a:endParaRPr>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CE3-4467-9349-C64D77ABE6E6}"/>
                </c:ext>
              </c:extLst>
            </c:dLbl>
            <c:dLbl>
              <c:idx val="8"/>
              <c:tx>
                <c:rich>
                  <a:bodyPr/>
                  <a:lstStyle/>
                  <a:p>
                    <a:fld id="{6DEEA754-5A87-4472-9370-97C5981AB05C}" type="CATEGORYNAME">
                      <a:rPr lang="en-US">
                        <a:solidFill>
                          <a:schemeClr val="bg1"/>
                        </a:solidFill>
                      </a:rPr>
                      <a:pPr/>
                      <a:t>[CATEGORY NAME]</a:t>
                    </a:fld>
                    <a:r>
                      <a:rPr lang="en-US" baseline="0">
                        <a:solidFill>
                          <a:schemeClr val="bg1"/>
                        </a:solidFill>
                      </a:rPr>
                      <a:t>
</a:t>
                    </a:r>
                    <a:fld id="{65D7136E-6A37-424A-A366-C2C6DD18F668}" type="PERCENTAGE">
                      <a:rPr lang="en-US" baseline="0">
                        <a:solidFill>
                          <a:schemeClr val="bg1"/>
                        </a:solidFill>
                      </a:rPr>
                      <a:pPr/>
                      <a:t>[PERCENTAGE]</a:t>
                    </a:fld>
                    <a:endParaRPr lang="en-US" baseline="0">
                      <a:solidFill>
                        <a:schemeClr val="bg1"/>
                      </a:solidFill>
                    </a:endParaRPr>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CCE3-4467-9349-C64D77ABE6E6}"/>
                </c:ext>
              </c:extLst>
            </c:dLbl>
            <c:dLbl>
              <c:idx val="9"/>
              <c:tx>
                <c:rich>
                  <a:bodyPr/>
                  <a:lstStyle/>
                  <a:p>
                    <a:fld id="{E3611E5E-AC2E-4BDD-8EC3-F30D19E4609B}" type="CATEGORYNAME">
                      <a:rPr lang="en-US">
                        <a:solidFill>
                          <a:schemeClr val="bg1"/>
                        </a:solidFill>
                      </a:rPr>
                      <a:pPr/>
                      <a:t>[CATEGORY NAME]</a:t>
                    </a:fld>
                    <a:r>
                      <a:rPr lang="en-US" baseline="0">
                        <a:solidFill>
                          <a:schemeClr val="bg1"/>
                        </a:solidFill>
                      </a:rPr>
                      <a:t>
</a:t>
                    </a:r>
                    <a:fld id="{672CCA6A-C0B7-46EE-B98F-262575DBD92D}" type="PERCENTAGE">
                      <a:rPr lang="en-US" baseline="0">
                        <a:solidFill>
                          <a:schemeClr val="bg1"/>
                        </a:solidFill>
                      </a:rPr>
                      <a:pPr/>
                      <a:t>[PERCENTAGE]</a:t>
                    </a:fld>
                    <a:endParaRPr lang="en-US" baseline="0">
                      <a:solidFill>
                        <a:schemeClr val="bg1"/>
                      </a:solidFill>
                    </a:endParaRPr>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CCE3-4467-9349-C64D77ABE6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Sheet2!$A$5:$A$13</c:f>
              <c:strCache>
                <c:ptCount val="9"/>
                <c:pt idx="0">
                  <c:v>White</c:v>
                </c:pt>
                <c:pt idx="1">
                  <c:v>Unknown</c:v>
                </c:pt>
                <c:pt idx="2">
                  <c:v>Other ethnic groups</c:v>
                </c:pt>
                <c:pt idx="3">
                  <c:v>Other</c:v>
                </c:pt>
                <c:pt idx="4">
                  <c:v>Mixed</c:v>
                </c:pt>
                <c:pt idx="5">
                  <c:v>Black</c:v>
                </c:pt>
                <c:pt idx="6">
                  <c:v>Asian or Asian British</c:v>
                </c:pt>
                <c:pt idx="7">
                  <c:v>Asian</c:v>
                </c:pt>
                <c:pt idx="8">
                  <c:v>(blank)</c:v>
                </c:pt>
              </c:strCache>
            </c:strRef>
          </c:cat>
          <c:val>
            <c:numRef>
              <c:f>Sheet2!$B$5:$B$13</c:f>
              <c:numCache>
                <c:formatCode>0</c:formatCode>
                <c:ptCount val="9"/>
                <c:pt idx="0">
                  <c:v>881589</c:v>
                </c:pt>
                <c:pt idx="1">
                  <c:v>6913</c:v>
                </c:pt>
                <c:pt idx="2">
                  <c:v>16718</c:v>
                </c:pt>
                <c:pt idx="3">
                  <c:v>78506</c:v>
                </c:pt>
                <c:pt idx="4">
                  <c:v>25704</c:v>
                </c:pt>
                <c:pt idx="5">
                  <c:v>31262</c:v>
                </c:pt>
                <c:pt idx="6">
                  <c:v>1254</c:v>
                </c:pt>
                <c:pt idx="7">
                  <c:v>74677</c:v>
                </c:pt>
                <c:pt idx="8">
                  <c:v>135394</c:v>
                </c:pt>
              </c:numCache>
            </c:numRef>
          </c:val>
          <c:extLst>
            <c:ext xmlns:c16="http://schemas.microsoft.com/office/drawing/2014/chart" uri="{C3380CC4-5D6E-409C-BE32-E72D297353CC}">
              <c16:uniqueId val="{00000014-CCE3-4467-9349-C64D77ABE6E6}"/>
            </c:ext>
          </c:extLst>
        </c:ser>
        <c:dLbls>
          <c:dLblPos val="bestFit"/>
          <c:showLegendKey val="0"/>
          <c:showVal val="1"/>
          <c:showCatName val="0"/>
          <c:showSerName val="0"/>
          <c:showPercent val="0"/>
          <c:showBubbleSize val="0"/>
          <c:showLeaderLines val="1"/>
        </c:dLbls>
        <c:gapWidth val="100"/>
        <c:splitType val="percent"/>
        <c:splitPos val="12"/>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0.56104</cdr:y>
    </cdr:from>
    <cdr:to>
      <cdr:x>1</cdr:x>
      <cdr:y>0.67333</cdr:y>
    </cdr:to>
    <cdr:sp macro="" textlink="">
      <cdr:nvSpPr>
        <cdr:cNvPr id="2" name="TextBox 1">
          <a:extLst xmlns:a="http://schemas.openxmlformats.org/drawingml/2006/main">
            <a:ext uri="{FF2B5EF4-FFF2-40B4-BE49-F238E27FC236}">
              <a16:creationId xmlns:a16="http://schemas.microsoft.com/office/drawing/2014/main" id="{184B899C-8342-8C24-AE18-F83D2C195923}"/>
            </a:ext>
          </a:extLst>
        </cdr:cNvPr>
        <cdr:cNvSpPr txBox="1"/>
      </cdr:nvSpPr>
      <cdr:spPr>
        <a:xfrm xmlns:a="http://schemas.openxmlformats.org/drawingml/2006/main">
          <a:off x="0" y="1832202"/>
          <a:ext cx="5268686" cy="3667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E3E99-C2E5-43CE-8F64-A484B725DD3B}" type="datetimeFigureOut">
              <a:rPr lang="en-GB" smtClean="0"/>
              <a:t>03/04/2024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FDB98-85CD-44A0-BFC4-EA6AA29D6E2E}" type="slidenum">
              <a:rPr lang="en-GB" smtClean="0"/>
              <a:t>‹#›</a:t>
            </a:fld>
            <a:endParaRPr lang="en-GB"/>
          </a:p>
        </p:txBody>
      </p:sp>
    </p:spTree>
    <p:extLst>
      <p:ext uri="{BB962C8B-B14F-4D97-AF65-F5344CB8AC3E}">
        <p14:creationId xmlns:p14="http://schemas.microsoft.com/office/powerpoint/2010/main" val="3949910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8</a:t>
            </a:fld>
            <a:endParaRPr lang="en-GB"/>
          </a:p>
        </p:txBody>
      </p:sp>
    </p:spTree>
    <p:extLst>
      <p:ext uri="{BB962C8B-B14F-4D97-AF65-F5344CB8AC3E}">
        <p14:creationId xmlns:p14="http://schemas.microsoft.com/office/powerpoint/2010/main" val="90980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9FDB98-85CD-44A0-BFC4-EA6AA29D6E2E}" type="slidenum">
              <a:rPr lang="en-GB" smtClean="0"/>
              <a:t>20</a:t>
            </a:fld>
            <a:endParaRPr lang="en-GB"/>
          </a:p>
        </p:txBody>
      </p:sp>
    </p:spTree>
    <p:extLst>
      <p:ext uri="{BB962C8B-B14F-4D97-AF65-F5344CB8AC3E}">
        <p14:creationId xmlns:p14="http://schemas.microsoft.com/office/powerpoint/2010/main" val="359199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21</a:t>
            </a:fld>
            <a:endParaRPr lang="en-GB"/>
          </a:p>
        </p:txBody>
      </p:sp>
    </p:spTree>
    <p:extLst>
      <p:ext uri="{BB962C8B-B14F-4D97-AF65-F5344CB8AC3E}">
        <p14:creationId xmlns:p14="http://schemas.microsoft.com/office/powerpoint/2010/main" val="377485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22</a:t>
            </a:fld>
            <a:endParaRPr lang="en-GB"/>
          </a:p>
        </p:txBody>
      </p:sp>
    </p:spTree>
    <p:extLst>
      <p:ext uri="{BB962C8B-B14F-4D97-AF65-F5344CB8AC3E}">
        <p14:creationId xmlns:p14="http://schemas.microsoft.com/office/powerpoint/2010/main" val="195174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23</a:t>
            </a:fld>
            <a:endParaRPr lang="en-GB"/>
          </a:p>
        </p:txBody>
      </p:sp>
    </p:spTree>
    <p:extLst>
      <p:ext uri="{BB962C8B-B14F-4D97-AF65-F5344CB8AC3E}">
        <p14:creationId xmlns:p14="http://schemas.microsoft.com/office/powerpoint/2010/main" val="426255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27</a:t>
            </a:fld>
            <a:endParaRPr lang="en-GB"/>
          </a:p>
        </p:txBody>
      </p:sp>
    </p:spTree>
    <p:extLst>
      <p:ext uri="{BB962C8B-B14F-4D97-AF65-F5344CB8AC3E}">
        <p14:creationId xmlns:p14="http://schemas.microsoft.com/office/powerpoint/2010/main" val="2489420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28</a:t>
            </a:fld>
            <a:endParaRPr lang="en-GB"/>
          </a:p>
        </p:txBody>
      </p:sp>
    </p:spTree>
    <p:extLst>
      <p:ext uri="{BB962C8B-B14F-4D97-AF65-F5344CB8AC3E}">
        <p14:creationId xmlns:p14="http://schemas.microsoft.com/office/powerpoint/2010/main" val="654910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31</a:t>
            </a:fld>
            <a:endParaRPr lang="en-GB"/>
          </a:p>
        </p:txBody>
      </p:sp>
    </p:spTree>
    <p:extLst>
      <p:ext uri="{BB962C8B-B14F-4D97-AF65-F5344CB8AC3E}">
        <p14:creationId xmlns:p14="http://schemas.microsoft.com/office/powerpoint/2010/main" val="170224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9FDB98-85CD-44A0-BFC4-EA6AA29D6E2E}" type="slidenum">
              <a:rPr lang="en-GB" smtClean="0"/>
              <a:t>34</a:t>
            </a:fld>
            <a:endParaRPr lang="en-GB"/>
          </a:p>
        </p:txBody>
      </p:sp>
    </p:spTree>
    <p:extLst>
      <p:ext uri="{BB962C8B-B14F-4D97-AF65-F5344CB8AC3E}">
        <p14:creationId xmlns:p14="http://schemas.microsoft.com/office/powerpoint/2010/main" val="361184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9FDB98-85CD-44A0-BFC4-EA6AA29D6E2E}" type="slidenum">
              <a:rPr lang="en-GB" smtClean="0"/>
              <a:t>35</a:t>
            </a:fld>
            <a:endParaRPr lang="en-GB"/>
          </a:p>
        </p:txBody>
      </p:sp>
    </p:spTree>
    <p:extLst>
      <p:ext uri="{BB962C8B-B14F-4D97-AF65-F5344CB8AC3E}">
        <p14:creationId xmlns:p14="http://schemas.microsoft.com/office/powerpoint/2010/main" val="343600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F989B-144F-412D-98A9-3E297749D0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00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E9FDB98-85CD-44A0-BFC4-EA6AA29D6E2E}" type="slidenum">
              <a:rPr lang="en-GB" smtClean="0"/>
              <a:t>9</a:t>
            </a:fld>
            <a:endParaRPr lang="en-GB"/>
          </a:p>
        </p:txBody>
      </p:sp>
    </p:spTree>
    <p:extLst>
      <p:ext uri="{BB962C8B-B14F-4D97-AF65-F5344CB8AC3E}">
        <p14:creationId xmlns:p14="http://schemas.microsoft.com/office/powerpoint/2010/main" val="4204668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38</a:t>
            </a:fld>
            <a:endParaRPr lang="en-GB"/>
          </a:p>
        </p:txBody>
      </p:sp>
    </p:spTree>
    <p:extLst>
      <p:ext uri="{BB962C8B-B14F-4D97-AF65-F5344CB8AC3E}">
        <p14:creationId xmlns:p14="http://schemas.microsoft.com/office/powerpoint/2010/main" val="3124012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41</a:t>
            </a:fld>
            <a:endParaRPr lang="en-GB"/>
          </a:p>
        </p:txBody>
      </p:sp>
    </p:spTree>
    <p:extLst>
      <p:ext uri="{BB962C8B-B14F-4D97-AF65-F5344CB8AC3E}">
        <p14:creationId xmlns:p14="http://schemas.microsoft.com/office/powerpoint/2010/main" val="1896949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42</a:t>
            </a:fld>
            <a:endParaRPr lang="en-GB"/>
          </a:p>
        </p:txBody>
      </p:sp>
    </p:spTree>
    <p:extLst>
      <p:ext uri="{BB962C8B-B14F-4D97-AF65-F5344CB8AC3E}">
        <p14:creationId xmlns:p14="http://schemas.microsoft.com/office/powerpoint/2010/main" val="2974280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43</a:t>
            </a:fld>
            <a:endParaRPr lang="en-GB"/>
          </a:p>
        </p:txBody>
      </p:sp>
    </p:spTree>
    <p:extLst>
      <p:ext uri="{BB962C8B-B14F-4D97-AF65-F5344CB8AC3E}">
        <p14:creationId xmlns:p14="http://schemas.microsoft.com/office/powerpoint/2010/main" val="18253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44</a:t>
            </a:fld>
            <a:endParaRPr lang="en-GB"/>
          </a:p>
        </p:txBody>
      </p:sp>
    </p:spTree>
    <p:extLst>
      <p:ext uri="{BB962C8B-B14F-4D97-AF65-F5344CB8AC3E}">
        <p14:creationId xmlns:p14="http://schemas.microsoft.com/office/powerpoint/2010/main" val="1387844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45</a:t>
            </a:fld>
            <a:endParaRPr lang="en-GB"/>
          </a:p>
        </p:txBody>
      </p:sp>
    </p:spTree>
    <p:extLst>
      <p:ext uri="{BB962C8B-B14F-4D97-AF65-F5344CB8AC3E}">
        <p14:creationId xmlns:p14="http://schemas.microsoft.com/office/powerpoint/2010/main" val="2464421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46</a:t>
            </a:fld>
            <a:endParaRPr lang="en-GB"/>
          </a:p>
        </p:txBody>
      </p:sp>
    </p:spTree>
    <p:extLst>
      <p:ext uri="{BB962C8B-B14F-4D97-AF65-F5344CB8AC3E}">
        <p14:creationId xmlns:p14="http://schemas.microsoft.com/office/powerpoint/2010/main" val="4221140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47</a:t>
            </a:fld>
            <a:endParaRPr lang="en-GB"/>
          </a:p>
        </p:txBody>
      </p:sp>
    </p:spTree>
    <p:extLst>
      <p:ext uri="{BB962C8B-B14F-4D97-AF65-F5344CB8AC3E}">
        <p14:creationId xmlns:p14="http://schemas.microsoft.com/office/powerpoint/2010/main" val="2101996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48</a:t>
            </a:fld>
            <a:endParaRPr lang="en-GB"/>
          </a:p>
        </p:txBody>
      </p:sp>
    </p:spTree>
    <p:extLst>
      <p:ext uri="{BB962C8B-B14F-4D97-AF65-F5344CB8AC3E}">
        <p14:creationId xmlns:p14="http://schemas.microsoft.com/office/powerpoint/2010/main" val="51502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49</a:t>
            </a:fld>
            <a:endParaRPr lang="en-GB"/>
          </a:p>
        </p:txBody>
      </p:sp>
    </p:spTree>
    <p:extLst>
      <p:ext uri="{BB962C8B-B14F-4D97-AF65-F5344CB8AC3E}">
        <p14:creationId xmlns:p14="http://schemas.microsoft.com/office/powerpoint/2010/main" val="404883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11</a:t>
            </a:fld>
            <a:endParaRPr lang="en-GB"/>
          </a:p>
        </p:txBody>
      </p:sp>
    </p:spTree>
    <p:extLst>
      <p:ext uri="{BB962C8B-B14F-4D97-AF65-F5344CB8AC3E}">
        <p14:creationId xmlns:p14="http://schemas.microsoft.com/office/powerpoint/2010/main" val="220496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1481A-677D-41DA-9156-6A4F13FBD7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3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15</a:t>
            </a:fld>
            <a:endParaRPr lang="en-GB"/>
          </a:p>
        </p:txBody>
      </p:sp>
    </p:spTree>
    <p:extLst>
      <p:ext uri="{BB962C8B-B14F-4D97-AF65-F5344CB8AC3E}">
        <p14:creationId xmlns:p14="http://schemas.microsoft.com/office/powerpoint/2010/main" val="317251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16</a:t>
            </a:fld>
            <a:endParaRPr lang="en-GB"/>
          </a:p>
        </p:txBody>
      </p:sp>
    </p:spTree>
    <p:extLst>
      <p:ext uri="{BB962C8B-B14F-4D97-AF65-F5344CB8AC3E}">
        <p14:creationId xmlns:p14="http://schemas.microsoft.com/office/powerpoint/2010/main" val="346630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17</a:t>
            </a:fld>
            <a:endParaRPr lang="en-GB"/>
          </a:p>
        </p:txBody>
      </p:sp>
    </p:spTree>
    <p:extLst>
      <p:ext uri="{BB962C8B-B14F-4D97-AF65-F5344CB8AC3E}">
        <p14:creationId xmlns:p14="http://schemas.microsoft.com/office/powerpoint/2010/main" val="111712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9FDB98-85CD-44A0-BFC4-EA6AA29D6E2E}" type="slidenum">
              <a:rPr lang="en-GB" smtClean="0"/>
              <a:t>18</a:t>
            </a:fld>
            <a:endParaRPr lang="en-GB"/>
          </a:p>
        </p:txBody>
      </p:sp>
    </p:spTree>
    <p:extLst>
      <p:ext uri="{BB962C8B-B14F-4D97-AF65-F5344CB8AC3E}">
        <p14:creationId xmlns:p14="http://schemas.microsoft.com/office/powerpoint/2010/main" val="288776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9FDB98-85CD-44A0-BFC4-EA6AA29D6E2E}" type="slidenum">
              <a:rPr lang="en-GB" smtClean="0"/>
              <a:t>19</a:t>
            </a:fld>
            <a:endParaRPr lang="en-GB"/>
          </a:p>
        </p:txBody>
      </p:sp>
    </p:spTree>
    <p:extLst>
      <p:ext uri="{BB962C8B-B14F-4D97-AF65-F5344CB8AC3E}">
        <p14:creationId xmlns:p14="http://schemas.microsoft.com/office/powerpoint/2010/main" val="3958980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C33464-0FEC-68D9-AA1F-C29BB74A0C9B}"/>
              </a:ext>
            </a:extLst>
          </p:cNvPr>
          <p:cNvSpPr/>
          <p:nvPr userDrawn="1"/>
        </p:nvSpPr>
        <p:spPr>
          <a:xfrm>
            <a:off x="0" y="0"/>
            <a:ext cx="12192000"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947920"/>
            <a:ext cx="5371200" cy="1961679"/>
          </a:xfrm>
        </p:spPr>
        <p:txBody>
          <a:bodyPr anchor="b">
            <a:normAutofit/>
          </a:bodyPr>
          <a:lstStyle>
            <a:lvl1pPr algn="l">
              <a:defRPr sz="2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03/04/2024</a:t>
            </a:fld>
            <a:endParaRPr lang="en-GB"/>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a:t>Working together</a:t>
            </a:r>
            <a:br>
              <a:rPr lang="en-GB" sz="2200" b="0"/>
            </a:br>
            <a:r>
              <a:rPr lang="en-GB" sz="2200" b="0"/>
              <a:t>for a healthier future</a:t>
            </a:r>
          </a:p>
        </p:txBody>
      </p:sp>
      <p:grpSp>
        <p:nvGrpSpPr>
          <p:cNvPr id="22" name="Group 21">
            <a:extLst>
              <a:ext uri="{FF2B5EF4-FFF2-40B4-BE49-F238E27FC236}">
                <a16:creationId xmlns:a16="http://schemas.microsoft.com/office/drawing/2014/main" id="{43569E4E-A10F-F5FC-5F9D-47AD78A780C1}"/>
              </a:ext>
            </a:extLst>
          </p:cNvPr>
          <p:cNvGrpSpPr/>
          <p:nvPr userDrawn="1"/>
        </p:nvGrpSpPr>
        <p:grpSpPr>
          <a:xfrm>
            <a:off x="6102830" y="694065"/>
            <a:ext cx="4699112" cy="5970259"/>
            <a:chOff x="6102830" y="694065"/>
            <a:chExt cx="4699112" cy="5970259"/>
          </a:xfrm>
        </p:grpSpPr>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778719" y="3034012"/>
              <a:ext cx="2023223" cy="2859716"/>
            </a:xfrm>
            <a:prstGeom prst="rect">
              <a:avLst/>
            </a:prstGeom>
          </p:spPr>
        </p:pic>
      </p:grpSp>
      <p:pic>
        <p:nvPicPr>
          <p:cNvPr id="24" name="Picture 23" descr="A picture containing diagram&#10;&#10;Description automatically generated">
            <a:extLst>
              <a:ext uri="{FF2B5EF4-FFF2-40B4-BE49-F238E27FC236}">
                <a16:creationId xmlns:a16="http://schemas.microsoft.com/office/drawing/2014/main" id="{D2A0942E-C8B9-8058-0C65-440EFED2220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86553" y="7200"/>
            <a:ext cx="3816894" cy="1592296"/>
          </a:xfrm>
          <a:prstGeom prst="rect">
            <a:avLst/>
          </a:prstGeom>
        </p:spPr>
      </p:pic>
      <p:pic>
        <p:nvPicPr>
          <p:cNvPr id="26" name="Picture 25" descr="Graphical user interface&#10;&#10;Description automatically generated">
            <a:extLst>
              <a:ext uri="{FF2B5EF4-FFF2-40B4-BE49-F238E27FC236}">
                <a16:creationId xmlns:a16="http://schemas.microsoft.com/office/drawing/2014/main" id="{930292E2-4296-DFC5-CFE0-9CEA9CF671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90330" y="6476"/>
            <a:ext cx="2181515" cy="1421588"/>
          </a:xfrm>
          <a:prstGeom prst="rect">
            <a:avLst/>
          </a:prstGeom>
        </p:spPr>
      </p:pic>
      <p:sp>
        <p:nvSpPr>
          <p:cNvPr id="7" name="Action Button: Go Forward or Next 6">
            <a:hlinkClick r:id="" action="ppaction://hlinkshowjump?jump=nextslide" highlightClick="1"/>
            <a:extLst>
              <a:ext uri="{FF2B5EF4-FFF2-40B4-BE49-F238E27FC236}">
                <a16:creationId xmlns:a16="http://schemas.microsoft.com/office/drawing/2014/main" id="{BAF49D32-AA07-474F-8636-44252893D3BB}"/>
              </a:ext>
            </a:extLst>
          </p:cNvPr>
          <p:cNvSpPr/>
          <p:nvPr userDrawn="1"/>
        </p:nvSpPr>
        <p:spPr>
          <a:xfrm>
            <a:off x="11821702" y="6448262"/>
            <a:ext cx="227520" cy="26051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026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2EE6DB-D3C1-C77B-12FB-399E9B33981E}"/>
              </a:ext>
            </a:extLst>
          </p:cNvPr>
          <p:cNvSpPr/>
          <p:nvPr userDrawn="1"/>
        </p:nvSpPr>
        <p:spPr>
          <a:xfrm>
            <a:off x="0" y="4328160"/>
            <a:ext cx="12192000" cy="2529840"/>
          </a:xfrm>
          <a:prstGeom prst="rect">
            <a:avLst/>
          </a:prstGeom>
          <a:gradFill>
            <a:gsLst>
              <a:gs pos="0">
                <a:schemeClr val="bg1">
                  <a:lumMod val="0"/>
                  <a:lumOff val="100000"/>
                  <a:alpha val="0"/>
                </a:schemeClr>
              </a:gs>
              <a:gs pos="88000">
                <a:schemeClr val="tx1">
                  <a:alpha val="4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28259BA-1BF6-DA04-FC4C-074CF0736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3600" y="5653719"/>
            <a:ext cx="2671200" cy="1114345"/>
          </a:xfrm>
          <a:prstGeom prst="rect">
            <a:avLst/>
          </a:prstGeom>
        </p:spPr>
      </p:pic>
      <p:pic>
        <p:nvPicPr>
          <p:cNvPr id="5" name="Picture 4" descr="Shape&#10;&#10;Description automatically generated">
            <a:hlinkClick r:id="" action="ppaction://noaction"/>
            <a:hlinkHover r:id="" action="ppaction://noaction" highlightClick="1"/>
            <a:extLst>
              <a:ext uri="{FF2B5EF4-FFF2-40B4-BE49-F238E27FC236}">
                <a16:creationId xmlns:a16="http://schemas.microsoft.com/office/drawing/2014/main" id="{B02E85CB-05E9-4CB2-B3AF-BD1B5B2FEA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39448" y="129191"/>
            <a:ext cx="543103" cy="465517"/>
          </a:xfrm>
          <a:prstGeom prst="rect">
            <a:avLst/>
          </a:prstGeom>
        </p:spPr>
      </p:pic>
      <p:sp>
        <p:nvSpPr>
          <p:cNvPr id="7" name="Action Button: Go Forward or Next 6">
            <a:hlinkClick r:id="" action="ppaction://hlinkshowjump?jump=nextslide" highlightClick="1"/>
            <a:extLst>
              <a:ext uri="{FF2B5EF4-FFF2-40B4-BE49-F238E27FC236}">
                <a16:creationId xmlns:a16="http://schemas.microsoft.com/office/drawing/2014/main" id="{F4A8214C-022B-4C44-870E-CB5DC4D57EE1}"/>
              </a:ext>
            </a:extLst>
          </p:cNvPr>
          <p:cNvSpPr/>
          <p:nvPr userDrawn="1"/>
        </p:nvSpPr>
        <p:spPr>
          <a:xfrm>
            <a:off x="11821702" y="6448262"/>
            <a:ext cx="227520" cy="26051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048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F028-CAFA-690D-5FFF-35A28EB06380}"/>
              </a:ext>
            </a:extLst>
          </p:cNvPr>
          <p:cNvSpPr>
            <a:spLocks noGrp="1"/>
          </p:cNvSpPr>
          <p:nvPr>
            <p:ph type="title"/>
          </p:nvPr>
        </p:nvSpPr>
        <p:spPr/>
        <p:txBody>
          <a:bodyPr/>
          <a:lstStyle/>
          <a:p>
            <a:r>
              <a:rPr lang="en-US"/>
              <a:t>Click to edit Master title style</a:t>
            </a:r>
            <a:endParaRPr lang="en-GB"/>
          </a:p>
        </p:txBody>
      </p:sp>
      <p:grpSp>
        <p:nvGrpSpPr>
          <p:cNvPr id="110" name="Group 109">
            <a:extLst>
              <a:ext uri="{FF2B5EF4-FFF2-40B4-BE49-F238E27FC236}">
                <a16:creationId xmlns:a16="http://schemas.microsoft.com/office/drawing/2014/main" id="{12D23A1B-3BF5-A3BE-C76D-612A65C6B490}"/>
              </a:ext>
            </a:extLst>
          </p:cNvPr>
          <p:cNvGrpSpPr/>
          <p:nvPr userDrawn="1"/>
        </p:nvGrpSpPr>
        <p:grpSpPr>
          <a:xfrm>
            <a:off x="528061" y="2671684"/>
            <a:ext cx="3035751" cy="4085166"/>
            <a:chOff x="453600" y="1975769"/>
            <a:chExt cx="3035751" cy="4085166"/>
          </a:xfrm>
        </p:grpSpPr>
        <p:grpSp>
          <p:nvGrpSpPr>
            <p:cNvPr id="108" name="Group 107">
              <a:extLst>
                <a:ext uri="{FF2B5EF4-FFF2-40B4-BE49-F238E27FC236}">
                  <a16:creationId xmlns:a16="http://schemas.microsoft.com/office/drawing/2014/main" id="{7ABB0857-F820-E671-7D59-B6F765F8C751}"/>
                </a:ext>
              </a:extLst>
            </p:cNvPr>
            <p:cNvGrpSpPr/>
            <p:nvPr userDrawn="1"/>
          </p:nvGrpSpPr>
          <p:grpSpPr>
            <a:xfrm>
              <a:off x="453600" y="1975769"/>
              <a:ext cx="2023834" cy="2338604"/>
              <a:chOff x="453600" y="1975769"/>
              <a:chExt cx="2023834" cy="2338604"/>
            </a:xfrm>
          </p:grpSpPr>
          <p:sp>
            <p:nvSpPr>
              <p:cNvPr id="7" name="Freeform 6">
                <a:extLst>
                  <a:ext uri="{FF2B5EF4-FFF2-40B4-BE49-F238E27FC236}">
                    <a16:creationId xmlns:a16="http://schemas.microsoft.com/office/drawing/2014/main" id="{671DB64A-1B85-65AA-6868-1479B869A8BA}"/>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8" name="Freeform 7">
                <a:extLst>
                  <a:ext uri="{FF2B5EF4-FFF2-40B4-BE49-F238E27FC236}">
                    <a16:creationId xmlns:a16="http://schemas.microsoft.com/office/drawing/2014/main" id="{2B5711F5-4BD7-1AA4-8903-DE2FF34E8F01}"/>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0" name="Freeform 9">
                <a:extLst>
                  <a:ext uri="{FF2B5EF4-FFF2-40B4-BE49-F238E27FC236}">
                    <a16:creationId xmlns:a16="http://schemas.microsoft.com/office/drawing/2014/main" id="{13AE8B31-921E-F1F1-FBD2-AECCC6CA353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 name="Freeform 11">
                <a:extLst>
                  <a:ext uri="{FF2B5EF4-FFF2-40B4-BE49-F238E27FC236}">
                    <a16:creationId xmlns:a16="http://schemas.microsoft.com/office/drawing/2014/main" id="{0F6088E6-ACC8-A20D-5753-A83925EF2A64}"/>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09" name="Group 108">
              <a:extLst>
                <a:ext uri="{FF2B5EF4-FFF2-40B4-BE49-F238E27FC236}">
                  <a16:creationId xmlns:a16="http://schemas.microsoft.com/office/drawing/2014/main" id="{8B74E49D-0B3F-86B8-776C-DF7D9F25474D}"/>
                </a:ext>
              </a:extLst>
            </p:cNvPr>
            <p:cNvGrpSpPr/>
            <p:nvPr userDrawn="1"/>
          </p:nvGrpSpPr>
          <p:grpSpPr>
            <a:xfrm>
              <a:off x="1465517" y="3722331"/>
              <a:ext cx="2023834" cy="2338604"/>
              <a:chOff x="1465517" y="3722331"/>
              <a:chExt cx="2023834" cy="2338604"/>
            </a:xfrm>
          </p:grpSpPr>
          <p:sp>
            <p:nvSpPr>
              <p:cNvPr id="31" name="Freeform 30">
                <a:extLst>
                  <a:ext uri="{FF2B5EF4-FFF2-40B4-BE49-F238E27FC236}">
                    <a16:creationId xmlns:a16="http://schemas.microsoft.com/office/drawing/2014/main" id="{75D578EC-479E-E95F-BA55-E57F5FA585F5}"/>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2" name="Freeform 31">
                <a:extLst>
                  <a:ext uri="{FF2B5EF4-FFF2-40B4-BE49-F238E27FC236}">
                    <a16:creationId xmlns:a16="http://schemas.microsoft.com/office/drawing/2014/main" id="{76583236-6720-1DFF-BBA0-AA9980DE3C1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4" name="Freeform 33">
                <a:extLst>
                  <a:ext uri="{FF2B5EF4-FFF2-40B4-BE49-F238E27FC236}">
                    <a16:creationId xmlns:a16="http://schemas.microsoft.com/office/drawing/2014/main" id="{A162237E-F0AA-B366-DCAB-DEBC79C52FC7}"/>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6" name="Freeform 35">
                <a:extLst>
                  <a:ext uri="{FF2B5EF4-FFF2-40B4-BE49-F238E27FC236}">
                    <a16:creationId xmlns:a16="http://schemas.microsoft.com/office/drawing/2014/main" id="{38269649-EB04-55C5-3162-81DE468861B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22" name="Group 121">
            <a:extLst>
              <a:ext uri="{FF2B5EF4-FFF2-40B4-BE49-F238E27FC236}">
                <a16:creationId xmlns:a16="http://schemas.microsoft.com/office/drawing/2014/main" id="{89B5EF14-33B3-348F-39CC-EA1CD0FEE9D6}"/>
              </a:ext>
            </a:extLst>
          </p:cNvPr>
          <p:cNvGrpSpPr/>
          <p:nvPr userDrawn="1"/>
        </p:nvGrpSpPr>
        <p:grpSpPr>
          <a:xfrm>
            <a:off x="2551069" y="2671684"/>
            <a:ext cx="3035751" cy="4085166"/>
            <a:chOff x="453600" y="1975769"/>
            <a:chExt cx="3035751" cy="4085166"/>
          </a:xfrm>
        </p:grpSpPr>
        <p:grpSp>
          <p:nvGrpSpPr>
            <p:cNvPr id="123" name="Group 122">
              <a:extLst>
                <a:ext uri="{FF2B5EF4-FFF2-40B4-BE49-F238E27FC236}">
                  <a16:creationId xmlns:a16="http://schemas.microsoft.com/office/drawing/2014/main" id="{70C90FD8-8A86-6327-9CFC-65E67A502FD4}"/>
                </a:ext>
              </a:extLst>
            </p:cNvPr>
            <p:cNvGrpSpPr/>
            <p:nvPr userDrawn="1"/>
          </p:nvGrpSpPr>
          <p:grpSpPr>
            <a:xfrm>
              <a:off x="453600" y="1975769"/>
              <a:ext cx="2023834" cy="2338604"/>
              <a:chOff x="453600" y="1975769"/>
              <a:chExt cx="2023834" cy="2338604"/>
            </a:xfrm>
          </p:grpSpPr>
          <p:sp>
            <p:nvSpPr>
              <p:cNvPr id="129" name="Freeform 128">
                <a:extLst>
                  <a:ext uri="{FF2B5EF4-FFF2-40B4-BE49-F238E27FC236}">
                    <a16:creationId xmlns:a16="http://schemas.microsoft.com/office/drawing/2014/main" id="{12581A93-6B17-32E4-5A0A-9A224B76B71B}"/>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AB251C02-A01B-BEDD-C986-E1AD3D6018FB}"/>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1" name="Freeform 130">
                <a:extLst>
                  <a:ext uri="{FF2B5EF4-FFF2-40B4-BE49-F238E27FC236}">
                    <a16:creationId xmlns:a16="http://schemas.microsoft.com/office/drawing/2014/main" id="{47102A30-B51E-6350-1DC1-F635866C2F9F}"/>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2" name="Freeform 131">
                <a:extLst>
                  <a:ext uri="{FF2B5EF4-FFF2-40B4-BE49-F238E27FC236}">
                    <a16:creationId xmlns:a16="http://schemas.microsoft.com/office/drawing/2014/main" id="{9AFFA867-3917-A4B6-EEEF-3AA1B91D9E60}"/>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24" name="Group 123">
              <a:extLst>
                <a:ext uri="{FF2B5EF4-FFF2-40B4-BE49-F238E27FC236}">
                  <a16:creationId xmlns:a16="http://schemas.microsoft.com/office/drawing/2014/main" id="{CDC15192-7D00-35B5-8B48-7AB8350B046C}"/>
                </a:ext>
              </a:extLst>
            </p:cNvPr>
            <p:cNvGrpSpPr/>
            <p:nvPr userDrawn="1"/>
          </p:nvGrpSpPr>
          <p:grpSpPr>
            <a:xfrm>
              <a:off x="1465517" y="3722331"/>
              <a:ext cx="2023834" cy="2338604"/>
              <a:chOff x="1465517" y="3722331"/>
              <a:chExt cx="2023834" cy="2338604"/>
            </a:xfrm>
          </p:grpSpPr>
          <p:sp>
            <p:nvSpPr>
              <p:cNvPr id="125" name="Freeform 124">
                <a:extLst>
                  <a:ext uri="{FF2B5EF4-FFF2-40B4-BE49-F238E27FC236}">
                    <a16:creationId xmlns:a16="http://schemas.microsoft.com/office/drawing/2014/main" id="{AA00FECE-6CBA-325F-CE92-3001486DEAA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0C579BF5-3956-FCC0-C630-A202DC9986CF}"/>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CBE4F493-D5E5-94CD-141E-B62A7AFB736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243BA382-E792-445A-3532-9B92B7BA605E}"/>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33" name="Group 132">
            <a:extLst>
              <a:ext uri="{FF2B5EF4-FFF2-40B4-BE49-F238E27FC236}">
                <a16:creationId xmlns:a16="http://schemas.microsoft.com/office/drawing/2014/main" id="{282BECD4-903B-1BEA-99B6-0856A74DFF6A}"/>
              </a:ext>
            </a:extLst>
          </p:cNvPr>
          <p:cNvGrpSpPr/>
          <p:nvPr userDrawn="1"/>
        </p:nvGrpSpPr>
        <p:grpSpPr>
          <a:xfrm>
            <a:off x="4574078" y="2671684"/>
            <a:ext cx="3035751" cy="4085166"/>
            <a:chOff x="453600" y="1975769"/>
            <a:chExt cx="3035751" cy="4085166"/>
          </a:xfrm>
        </p:grpSpPr>
        <p:grpSp>
          <p:nvGrpSpPr>
            <p:cNvPr id="134" name="Group 133">
              <a:extLst>
                <a:ext uri="{FF2B5EF4-FFF2-40B4-BE49-F238E27FC236}">
                  <a16:creationId xmlns:a16="http://schemas.microsoft.com/office/drawing/2014/main" id="{101A0FDC-6DA2-F822-82C0-248F14492B2A}"/>
                </a:ext>
              </a:extLst>
            </p:cNvPr>
            <p:cNvGrpSpPr/>
            <p:nvPr userDrawn="1"/>
          </p:nvGrpSpPr>
          <p:grpSpPr>
            <a:xfrm>
              <a:off x="453600" y="1975769"/>
              <a:ext cx="2023834" cy="2338604"/>
              <a:chOff x="453600" y="1975769"/>
              <a:chExt cx="2023834" cy="2338604"/>
            </a:xfrm>
          </p:grpSpPr>
          <p:sp>
            <p:nvSpPr>
              <p:cNvPr id="140" name="Freeform 139">
                <a:extLst>
                  <a:ext uri="{FF2B5EF4-FFF2-40B4-BE49-F238E27FC236}">
                    <a16:creationId xmlns:a16="http://schemas.microsoft.com/office/drawing/2014/main" id="{8570C6FE-D4A3-8BA5-9268-1414569775C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513C5CAC-CFA0-BA14-D79F-195F25527F66}"/>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E9D8B78D-BE77-EEFA-8195-FD1F19F3A84E}"/>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EF3A3F80-3D24-7641-92EA-261D4880DA4E}"/>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35" name="Group 134">
              <a:extLst>
                <a:ext uri="{FF2B5EF4-FFF2-40B4-BE49-F238E27FC236}">
                  <a16:creationId xmlns:a16="http://schemas.microsoft.com/office/drawing/2014/main" id="{937BE035-6A77-239D-AFA9-27D17A636E64}"/>
                </a:ext>
              </a:extLst>
            </p:cNvPr>
            <p:cNvGrpSpPr/>
            <p:nvPr userDrawn="1"/>
          </p:nvGrpSpPr>
          <p:grpSpPr>
            <a:xfrm>
              <a:off x="1465517" y="3722331"/>
              <a:ext cx="2023834" cy="2338604"/>
              <a:chOff x="1465517" y="3722331"/>
              <a:chExt cx="2023834" cy="2338604"/>
            </a:xfrm>
          </p:grpSpPr>
          <p:sp>
            <p:nvSpPr>
              <p:cNvPr id="136" name="Freeform 135">
                <a:extLst>
                  <a:ext uri="{FF2B5EF4-FFF2-40B4-BE49-F238E27FC236}">
                    <a16:creationId xmlns:a16="http://schemas.microsoft.com/office/drawing/2014/main" id="{5D42CE29-ADDA-C510-3F54-1B8F2FAA565D}"/>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01A8AF44-4AA3-9F5E-420C-84D24808BB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8D409F57-AF45-BE58-6EED-922F35CB3D38}"/>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1B36455B-00C7-AF77-1375-A2400B167747}"/>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44" name="Group 143">
            <a:extLst>
              <a:ext uri="{FF2B5EF4-FFF2-40B4-BE49-F238E27FC236}">
                <a16:creationId xmlns:a16="http://schemas.microsoft.com/office/drawing/2014/main" id="{181B00CB-8915-9D18-A942-9BBEBB5E1355}"/>
              </a:ext>
            </a:extLst>
          </p:cNvPr>
          <p:cNvGrpSpPr/>
          <p:nvPr userDrawn="1"/>
        </p:nvGrpSpPr>
        <p:grpSpPr>
          <a:xfrm>
            <a:off x="6597086" y="2671684"/>
            <a:ext cx="3035751" cy="4085166"/>
            <a:chOff x="453600" y="1975769"/>
            <a:chExt cx="3035751" cy="4085166"/>
          </a:xfrm>
        </p:grpSpPr>
        <p:grpSp>
          <p:nvGrpSpPr>
            <p:cNvPr id="145" name="Group 144">
              <a:extLst>
                <a:ext uri="{FF2B5EF4-FFF2-40B4-BE49-F238E27FC236}">
                  <a16:creationId xmlns:a16="http://schemas.microsoft.com/office/drawing/2014/main" id="{A97050DC-3032-47CD-BEA3-B8E3EEA36700}"/>
                </a:ext>
              </a:extLst>
            </p:cNvPr>
            <p:cNvGrpSpPr/>
            <p:nvPr userDrawn="1"/>
          </p:nvGrpSpPr>
          <p:grpSpPr>
            <a:xfrm>
              <a:off x="453600" y="1975769"/>
              <a:ext cx="2023834" cy="2338604"/>
              <a:chOff x="453600" y="1975769"/>
              <a:chExt cx="2023834" cy="2338604"/>
            </a:xfrm>
          </p:grpSpPr>
          <p:sp>
            <p:nvSpPr>
              <p:cNvPr id="151" name="Freeform 150">
                <a:extLst>
                  <a:ext uri="{FF2B5EF4-FFF2-40B4-BE49-F238E27FC236}">
                    <a16:creationId xmlns:a16="http://schemas.microsoft.com/office/drawing/2014/main" id="{2735D1BC-6F0F-C5CF-4171-0069A21647A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2" name="Freeform 151">
                <a:extLst>
                  <a:ext uri="{FF2B5EF4-FFF2-40B4-BE49-F238E27FC236}">
                    <a16:creationId xmlns:a16="http://schemas.microsoft.com/office/drawing/2014/main" id="{107F18B1-4D4E-45CB-D9AF-3B03DB9F4EF3}"/>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3" name="Freeform 152">
                <a:extLst>
                  <a:ext uri="{FF2B5EF4-FFF2-40B4-BE49-F238E27FC236}">
                    <a16:creationId xmlns:a16="http://schemas.microsoft.com/office/drawing/2014/main" id="{E45F0179-255B-7BB7-68D5-641087A550E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A0473382-3F99-79AA-F6CF-1F2A35C64F7C}"/>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46" name="Group 145">
              <a:extLst>
                <a:ext uri="{FF2B5EF4-FFF2-40B4-BE49-F238E27FC236}">
                  <a16:creationId xmlns:a16="http://schemas.microsoft.com/office/drawing/2014/main" id="{F7DCC72E-8AE6-E5EF-8141-47B7B6EEEC10}"/>
                </a:ext>
              </a:extLst>
            </p:cNvPr>
            <p:cNvGrpSpPr/>
            <p:nvPr userDrawn="1"/>
          </p:nvGrpSpPr>
          <p:grpSpPr>
            <a:xfrm>
              <a:off x="1465517" y="3722331"/>
              <a:ext cx="2023834" cy="2338604"/>
              <a:chOff x="1465517" y="3722331"/>
              <a:chExt cx="2023834" cy="2338604"/>
            </a:xfrm>
          </p:grpSpPr>
          <p:sp>
            <p:nvSpPr>
              <p:cNvPr id="147" name="Freeform 146">
                <a:extLst>
                  <a:ext uri="{FF2B5EF4-FFF2-40B4-BE49-F238E27FC236}">
                    <a16:creationId xmlns:a16="http://schemas.microsoft.com/office/drawing/2014/main" id="{0A8D4EFB-5C0C-2CD4-31E5-FA22865E837A}"/>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752BA792-0F2B-9356-2649-BBAF753A2041}"/>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9A9F9BD9-0204-A635-D450-2958673BAE46}"/>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AD06D6C1-EE20-4727-9B63-C915388F077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55" name="Group 154">
            <a:extLst>
              <a:ext uri="{FF2B5EF4-FFF2-40B4-BE49-F238E27FC236}">
                <a16:creationId xmlns:a16="http://schemas.microsoft.com/office/drawing/2014/main" id="{88CBCD4E-47CE-BBA6-47E8-2CCA3710254A}"/>
              </a:ext>
            </a:extLst>
          </p:cNvPr>
          <p:cNvGrpSpPr/>
          <p:nvPr userDrawn="1"/>
        </p:nvGrpSpPr>
        <p:grpSpPr>
          <a:xfrm>
            <a:off x="8628188" y="2671684"/>
            <a:ext cx="3035751" cy="4085166"/>
            <a:chOff x="453600" y="1975769"/>
            <a:chExt cx="3035751" cy="4085166"/>
          </a:xfrm>
        </p:grpSpPr>
        <p:grpSp>
          <p:nvGrpSpPr>
            <p:cNvPr id="156" name="Group 155">
              <a:extLst>
                <a:ext uri="{FF2B5EF4-FFF2-40B4-BE49-F238E27FC236}">
                  <a16:creationId xmlns:a16="http://schemas.microsoft.com/office/drawing/2014/main" id="{D0E4194A-59F5-5FDC-FA19-8C1136767B5C}"/>
                </a:ext>
              </a:extLst>
            </p:cNvPr>
            <p:cNvGrpSpPr/>
            <p:nvPr userDrawn="1"/>
          </p:nvGrpSpPr>
          <p:grpSpPr>
            <a:xfrm>
              <a:off x="453600" y="1975769"/>
              <a:ext cx="2023834" cy="2338604"/>
              <a:chOff x="453600" y="1975769"/>
              <a:chExt cx="2023834" cy="2338604"/>
            </a:xfrm>
          </p:grpSpPr>
          <p:sp>
            <p:nvSpPr>
              <p:cNvPr id="162" name="Freeform 161">
                <a:extLst>
                  <a:ext uri="{FF2B5EF4-FFF2-40B4-BE49-F238E27FC236}">
                    <a16:creationId xmlns:a16="http://schemas.microsoft.com/office/drawing/2014/main" id="{E07C0CAF-65F0-54FC-73E8-960CD0047E79}"/>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3" name="Freeform 162">
                <a:extLst>
                  <a:ext uri="{FF2B5EF4-FFF2-40B4-BE49-F238E27FC236}">
                    <a16:creationId xmlns:a16="http://schemas.microsoft.com/office/drawing/2014/main" id="{B1D80526-0660-58B2-851D-5468299BF725}"/>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4" name="Freeform 163">
                <a:extLst>
                  <a:ext uri="{FF2B5EF4-FFF2-40B4-BE49-F238E27FC236}">
                    <a16:creationId xmlns:a16="http://schemas.microsoft.com/office/drawing/2014/main" id="{07426E50-C765-896C-8F7D-A71ABDEE1434}"/>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5" name="Freeform 164">
                <a:extLst>
                  <a:ext uri="{FF2B5EF4-FFF2-40B4-BE49-F238E27FC236}">
                    <a16:creationId xmlns:a16="http://schemas.microsoft.com/office/drawing/2014/main" id="{6BB0DC56-43E1-4478-F4C1-AF74D3AC0525}"/>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7" name="Group 156">
              <a:extLst>
                <a:ext uri="{FF2B5EF4-FFF2-40B4-BE49-F238E27FC236}">
                  <a16:creationId xmlns:a16="http://schemas.microsoft.com/office/drawing/2014/main" id="{1B54305E-6A7D-0F35-0707-DF65336D3E57}"/>
                </a:ext>
              </a:extLst>
            </p:cNvPr>
            <p:cNvGrpSpPr/>
            <p:nvPr userDrawn="1"/>
          </p:nvGrpSpPr>
          <p:grpSpPr>
            <a:xfrm>
              <a:off x="1465517" y="3722331"/>
              <a:ext cx="2023834" cy="2338604"/>
              <a:chOff x="1465517" y="3722331"/>
              <a:chExt cx="2023834" cy="2338604"/>
            </a:xfrm>
          </p:grpSpPr>
          <p:sp>
            <p:nvSpPr>
              <p:cNvPr id="158" name="Freeform 157">
                <a:extLst>
                  <a:ext uri="{FF2B5EF4-FFF2-40B4-BE49-F238E27FC236}">
                    <a16:creationId xmlns:a16="http://schemas.microsoft.com/office/drawing/2014/main" id="{5F9BB29D-1AD8-F8E0-4CF9-6CB67B2DB19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9" name="Freeform 158">
                <a:extLst>
                  <a:ext uri="{FF2B5EF4-FFF2-40B4-BE49-F238E27FC236}">
                    <a16:creationId xmlns:a16="http://schemas.microsoft.com/office/drawing/2014/main" id="{30A42E1C-2403-C9A3-C0F9-CBF3965371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0" name="Freeform 159">
                <a:extLst>
                  <a:ext uri="{FF2B5EF4-FFF2-40B4-BE49-F238E27FC236}">
                    <a16:creationId xmlns:a16="http://schemas.microsoft.com/office/drawing/2014/main" id="{2605ECD5-84F8-80A4-C169-7BEF425BE07B}"/>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1" name="Freeform 160">
                <a:extLst>
                  <a:ext uri="{FF2B5EF4-FFF2-40B4-BE49-F238E27FC236}">
                    <a16:creationId xmlns:a16="http://schemas.microsoft.com/office/drawing/2014/main" id="{527BC8BA-68BB-F853-7351-5E630CCC0D71}"/>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225" name="Group 224">
            <a:extLst>
              <a:ext uri="{FF2B5EF4-FFF2-40B4-BE49-F238E27FC236}">
                <a16:creationId xmlns:a16="http://schemas.microsoft.com/office/drawing/2014/main" id="{817F9607-5C3A-DEA2-FDD9-6BBC957E5B10}"/>
              </a:ext>
            </a:extLst>
          </p:cNvPr>
          <p:cNvGrpSpPr/>
          <p:nvPr userDrawn="1"/>
        </p:nvGrpSpPr>
        <p:grpSpPr>
          <a:xfrm>
            <a:off x="1539978" y="930579"/>
            <a:ext cx="2023834" cy="2338604"/>
            <a:chOff x="1465517" y="3722331"/>
            <a:chExt cx="2023834" cy="2338604"/>
          </a:xfrm>
        </p:grpSpPr>
        <p:sp>
          <p:nvSpPr>
            <p:cNvPr id="226" name="Freeform 225">
              <a:extLst>
                <a:ext uri="{FF2B5EF4-FFF2-40B4-BE49-F238E27FC236}">
                  <a16:creationId xmlns:a16="http://schemas.microsoft.com/office/drawing/2014/main" id="{F8E95551-809E-1FE5-9B0C-CE4C53E0929F}"/>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7" name="Freeform 226">
              <a:extLst>
                <a:ext uri="{FF2B5EF4-FFF2-40B4-BE49-F238E27FC236}">
                  <a16:creationId xmlns:a16="http://schemas.microsoft.com/office/drawing/2014/main" id="{E36C128A-C37C-0FB0-DF82-031B06083F63}"/>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8" name="Freeform 227">
              <a:extLst>
                <a:ext uri="{FF2B5EF4-FFF2-40B4-BE49-F238E27FC236}">
                  <a16:creationId xmlns:a16="http://schemas.microsoft.com/office/drawing/2014/main" id="{175CB0EA-AC73-AC12-D774-496CA04A2DD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9" name="Freeform 228">
              <a:extLst>
                <a:ext uri="{FF2B5EF4-FFF2-40B4-BE49-F238E27FC236}">
                  <a16:creationId xmlns:a16="http://schemas.microsoft.com/office/drawing/2014/main" id="{6AA66990-268A-55F7-8A77-A7C079A374D6}"/>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15" name="Group 214">
            <a:extLst>
              <a:ext uri="{FF2B5EF4-FFF2-40B4-BE49-F238E27FC236}">
                <a16:creationId xmlns:a16="http://schemas.microsoft.com/office/drawing/2014/main" id="{E43DFCB5-2042-3553-82B2-EE1ACA996DDA}"/>
              </a:ext>
            </a:extLst>
          </p:cNvPr>
          <p:cNvGrpSpPr/>
          <p:nvPr userDrawn="1"/>
        </p:nvGrpSpPr>
        <p:grpSpPr>
          <a:xfrm>
            <a:off x="3562986" y="930579"/>
            <a:ext cx="2023834" cy="2338604"/>
            <a:chOff x="1465517" y="3722331"/>
            <a:chExt cx="2023834" cy="2338604"/>
          </a:xfrm>
        </p:grpSpPr>
        <p:sp>
          <p:nvSpPr>
            <p:cNvPr id="216" name="Freeform 215">
              <a:extLst>
                <a:ext uri="{FF2B5EF4-FFF2-40B4-BE49-F238E27FC236}">
                  <a16:creationId xmlns:a16="http://schemas.microsoft.com/office/drawing/2014/main" id="{F73A6EFC-D6D2-3481-2CE0-5E7AA9DF6B82}"/>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7" name="Freeform 216">
              <a:extLst>
                <a:ext uri="{FF2B5EF4-FFF2-40B4-BE49-F238E27FC236}">
                  <a16:creationId xmlns:a16="http://schemas.microsoft.com/office/drawing/2014/main" id="{E770F655-9EF9-8868-48F0-CB51E2600400}"/>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8" name="Freeform 217">
              <a:extLst>
                <a:ext uri="{FF2B5EF4-FFF2-40B4-BE49-F238E27FC236}">
                  <a16:creationId xmlns:a16="http://schemas.microsoft.com/office/drawing/2014/main" id="{093383E9-5FDC-4A68-E5CA-4CEE5C40C621}"/>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9" name="Freeform 218">
              <a:extLst>
                <a:ext uri="{FF2B5EF4-FFF2-40B4-BE49-F238E27FC236}">
                  <a16:creationId xmlns:a16="http://schemas.microsoft.com/office/drawing/2014/main" id="{16FE8FBF-225C-FE3C-F16B-057398D94FD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05" name="Group 204">
            <a:extLst>
              <a:ext uri="{FF2B5EF4-FFF2-40B4-BE49-F238E27FC236}">
                <a16:creationId xmlns:a16="http://schemas.microsoft.com/office/drawing/2014/main" id="{8682743D-D225-A1DC-E342-C6A42FC3121A}"/>
              </a:ext>
            </a:extLst>
          </p:cNvPr>
          <p:cNvGrpSpPr/>
          <p:nvPr userDrawn="1"/>
        </p:nvGrpSpPr>
        <p:grpSpPr>
          <a:xfrm>
            <a:off x="5585995" y="930579"/>
            <a:ext cx="2023834" cy="2338604"/>
            <a:chOff x="1465517" y="3722331"/>
            <a:chExt cx="2023834" cy="2338604"/>
          </a:xfrm>
        </p:grpSpPr>
        <p:sp>
          <p:nvSpPr>
            <p:cNvPr id="206" name="Freeform 205">
              <a:extLst>
                <a:ext uri="{FF2B5EF4-FFF2-40B4-BE49-F238E27FC236}">
                  <a16:creationId xmlns:a16="http://schemas.microsoft.com/office/drawing/2014/main" id="{448024C6-38F9-F454-DAB0-E9B6BB48D614}"/>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7" name="Freeform 206">
              <a:extLst>
                <a:ext uri="{FF2B5EF4-FFF2-40B4-BE49-F238E27FC236}">
                  <a16:creationId xmlns:a16="http://schemas.microsoft.com/office/drawing/2014/main" id="{606DD687-E28D-85C3-FF7F-B3786D7412D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8" name="Freeform 207">
              <a:extLst>
                <a:ext uri="{FF2B5EF4-FFF2-40B4-BE49-F238E27FC236}">
                  <a16:creationId xmlns:a16="http://schemas.microsoft.com/office/drawing/2014/main" id="{F4EABBFD-BB9D-12D3-C774-A8C3D5E1DA3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9" name="Freeform 208">
              <a:extLst>
                <a:ext uri="{FF2B5EF4-FFF2-40B4-BE49-F238E27FC236}">
                  <a16:creationId xmlns:a16="http://schemas.microsoft.com/office/drawing/2014/main" id="{3AF348A5-7131-53ED-049E-A617F8F2B40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95" name="Group 194">
            <a:extLst>
              <a:ext uri="{FF2B5EF4-FFF2-40B4-BE49-F238E27FC236}">
                <a16:creationId xmlns:a16="http://schemas.microsoft.com/office/drawing/2014/main" id="{F670C43D-E8F7-E8FE-813F-51B7D16392DF}"/>
              </a:ext>
            </a:extLst>
          </p:cNvPr>
          <p:cNvGrpSpPr/>
          <p:nvPr userDrawn="1"/>
        </p:nvGrpSpPr>
        <p:grpSpPr>
          <a:xfrm>
            <a:off x="7609003" y="930579"/>
            <a:ext cx="2023834" cy="2338604"/>
            <a:chOff x="1465517" y="3722331"/>
            <a:chExt cx="2023834" cy="2338604"/>
          </a:xfrm>
        </p:grpSpPr>
        <p:sp>
          <p:nvSpPr>
            <p:cNvPr id="196" name="Freeform 195">
              <a:extLst>
                <a:ext uri="{FF2B5EF4-FFF2-40B4-BE49-F238E27FC236}">
                  <a16:creationId xmlns:a16="http://schemas.microsoft.com/office/drawing/2014/main" id="{893DBB24-8331-CEC1-649C-30292192B656}"/>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7" name="Freeform 196">
              <a:extLst>
                <a:ext uri="{FF2B5EF4-FFF2-40B4-BE49-F238E27FC236}">
                  <a16:creationId xmlns:a16="http://schemas.microsoft.com/office/drawing/2014/main" id="{BF250A7C-734F-A8A1-6FB2-C90D3DB929E2}"/>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8" name="Freeform 197">
              <a:extLst>
                <a:ext uri="{FF2B5EF4-FFF2-40B4-BE49-F238E27FC236}">
                  <a16:creationId xmlns:a16="http://schemas.microsoft.com/office/drawing/2014/main" id="{91259801-EBE3-BC3D-79FF-71BC66408B3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9" name="Freeform 198">
              <a:extLst>
                <a:ext uri="{FF2B5EF4-FFF2-40B4-BE49-F238E27FC236}">
                  <a16:creationId xmlns:a16="http://schemas.microsoft.com/office/drawing/2014/main" id="{45417FA5-327C-B62E-24A8-877679942208}"/>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85" name="Group 184">
            <a:extLst>
              <a:ext uri="{FF2B5EF4-FFF2-40B4-BE49-F238E27FC236}">
                <a16:creationId xmlns:a16="http://schemas.microsoft.com/office/drawing/2014/main" id="{5F3A0793-D96F-E33A-C690-F2841DDD9C36}"/>
              </a:ext>
            </a:extLst>
          </p:cNvPr>
          <p:cNvGrpSpPr/>
          <p:nvPr userDrawn="1"/>
        </p:nvGrpSpPr>
        <p:grpSpPr>
          <a:xfrm>
            <a:off x="9640105" y="930579"/>
            <a:ext cx="2023834" cy="2338604"/>
            <a:chOff x="1465517" y="3722331"/>
            <a:chExt cx="2023834" cy="2338604"/>
          </a:xfrm>
        </p:grpSpPr>
        <p:sp>
          <p:nvSpPr>
            <p:cNvPr id="186" name="Freeform 185">
              <a:extLst>
                <a:ext uri="{FF2B5EF4-FFF2-40B4-BE49-F238E27FC236}">
                  <a16:creationId xmlns:a16="http://schemas.microsoft.com/office/drawing/2014/main" id="{3CC5364A-244F-823F-7772-F2FDE9557C43}"/>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7" name="Freeform 186">
              <a:extLst>
                <a:ext uri="{FF2B5EF4-FFF2-40B4-BE49-F238E27FC236}">
                  <a16:creationId xmlns:a16="http://schemas.microsoft.com/office/drawing/2014/main" id="{662A5A56-A3D6-1BF9-1104-02945D247F5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8" name="Freeform 187">
              <a:extLst>
                <a:ext uri="{FF2B5EF4-FFF2-40B4-BE49-F238E27FC236}">
                  <a16:creationId xmlns:a16="http://schemas.microsoft.com/office/drawing/2014/main" id="{150DE836-BD64-2375-C157-8FA25CDDE1A0}"/>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9" name="Freeform 188">
              <a:extLst>
                <a:ext uri="{FF2B5EF4-FFF2-40B4-BE49-F238E27FC236}">
                  <a16:creationId xmlns:a16="http://schemas.microsoft.com/office/drawing/2014/main" id="{D00ECB00-867B-295B-D4FD-A953212237C9}"/>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211601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C33464-0FEC-68D9-AA1F-C29BB74A0C9B}"/>
              </a:ext>
            </a:extLst>
          </p:cNvPr>
          <p:cNvSpPr/>
          <p:nvPr userDrawn="1"/>
        </p:nvSpPr>
        <p:spPr>
          <a:xfrm>
            <a:off x="0" y="0"/>
            <a:ext cx="12192000"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947920"/>
            <a:ext cx="5371200" cy="1961679"/>
          </a:xfrm>
        </p:spPr>
        <p:txBody>
          <a:bodyPr anchor="b">
            <a:normAutofit/>
          </a:bodyPr>
          <a:lstStyle>
            <a:lvl1pPr algn="l">
              <a:defRPr sz="24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03/04/2024</a:t>
            </a:fld>
            <a:endParaRPr lang="en-GB"/>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a:t>Working together</a:t>
            </a:r>
            <a:br>
              <a:rPr lang="en-GB" sz="2200" b="0"/>
            </a:br>
            <a:r>
              <a:rPr lang="en-GB" sz="2200" b="0"/>
              <a:t>for a healthier future</a:t>
            </a:r>
          </a:p>
        </p:txBody>
      </p:sp>
      <p:grpSp>
        <p:nvGrpSpPr>
          <p:cNvPr id="22" name="Group 21">
            <a:extLst>
              <a:ext uri="{FF2B5EF4-FFF2-40B4-BE49-F238E27FC236}">
                <a16:creationId xmlns:a16="http://schemas.microsoft.com/office/drawing/2014/main" id="{43569E4E-A10F-F5FC-5F9D-47AD78A780C1}"/>
              </a:ext>
            </a:extLst>
          </p:cNvPr>
          <p:cNvGrpSpPr/>
          <p:nvPr userDrawn="1"/>
        </p:nvGrpSpPr>
        <p:grpSpPr>
          <a:xfrm>
            <a:off x="6102830" y="694065"/>
            <a:ext cx="4699112" cy="5970259"/>
            <a:chOff x="6102830" y="694065"/>
            <a:chExt cx="4699112" cy="5970259"/>
          </a:xfrm>
        </p:grpSpPr>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778719" y="3034012"/>
              <a:ext cx="2023223" cy="2859716"/>
            </a:xfrm>
            <a:prstGeom prst="rect">
              <a:avLst/>
            </a:prstGeom>
          </p:spPr>
        </p:pic>
      </p:grpSp>
      <p:pic>
        <p:nvPicPr>
          <p:cNvPr id="24" name="Picture 23" descr="A picture containing diagram&#10;&#10;Description automatically generated">
            <a:extLst>
              <a:ext uri="{FF2B5EF4-FFF2-40B4-BE49-F238E27FC236}">
                <a16:creationId xmlns:a16="http://schemas.microsoft.com/office/drawing/2014/main" id="{D2A0942E-C8B9-8058-0C65-440EFED2220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86553" y="7200"/>
            <a:ext cx="3816894" cy="1592296"/>
          </a:xfrm>
          <a:prstGeom prst="rect">
            <a:avLst/>
          </a:prstGeom>
        </p:spPr>
      </p:pic>
      <p:pic>
        <p:nvPicPr>
          <p:cNvPr id="26" name="Picture 25" descr="Graphical user interface&#10;&#10;Description automatically generated">
            <a:extLst>
              <a:ext uri="{FF2B5EF4-FFF2-40B4-BE49-F238E27FC236}">
                <a16:creationId xmlns:a16="http://schemas.microsoft.com/office/drawing/2014/main" id="{930292E2-4296-DFC5-CFE0-9CEA9CF671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90330" y="6476"/>
            <a:ext cx="2181515" cy="1421588"/>
          </a:xfrm>
          <a:prstGeom prst="rect">
            <a:avLst/>
          </a:prstGeom>
        </p:spPr>
      </p:pic>
    </p:spTree>
    <p:extLst>
      <p:ext uri="{BB962C8B-B14F-4D97-AF65-F5344CB8AC3E}">
        <p14:creationId xmlns:p14="http://schemas.microsoft.com/office/powerpoint/2010/main" val="979514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599495"/>
            <a:ext cx="5371200" cy="2310104"/>
          </a:xfrm>
        </p:spPr>
        <p:txBody>
          <a:bodyPr anchor="b">
            <a:normAutofit/>
          </a:bodyPr>
          <a:lstStyle>
            <a:lvl1pPr algn="l">
              <a:defRPr sz="24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03/04/2024</a:t>
            </a:fld>
            <a:endParaRPr lang="en-GB"/>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a:t>Working together</a:t>
            </a:r>
            <a:br>
              <a:rPr lang="en-GB" sz="2200" b="0"/>
            </a:br>
            <a:r>
              <a:rPr lang="en-GB" sz="2200" b="0"/>
              <a:t>for a healthier future</a:t>
            </a:r>
          </a:p>
        </p:txBody>
      </p:sp>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778719" y="3034012"/>
            <a:ext cx="2023223" cy="2859716"/>
          </a:xfrm>
          <a:prstGeom prst="rect">
            <a:avLst/>
          </a:prstGeom>
        </p:spPr>
      </p:pic>
      <p:pic>
        <p:nvPicPr>
          <p:cNvPr id="24" name="Picture 23">
            <a:extLst>
              <a:ext uri="{FF2B5EF4-FFF2-40B4-BE49-F238E27FC236}">
                <a16:creationId xmlns:a16="http://schemas.microsoft.com/office/drawing/2014/main" id="{D2A0942E-C8B9-8058-0C65-440EFED2220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86553" y="7200"/>
            <a:ext cx="3816894" cy="1592295"/>
          </a:xfrm>
          <a:prstGeom prst="rect">
            <a:avLst/>
          </a:prstGeom>
        </p:spPr>
      </p:pic>
    </p:spTree>
    <p:extLst>
      <p:ext uri="{BB962C8B-B14F-4D97-AF65-F5344CB8AC3E}">
        <p14:creationId xmlns:p14="http://schemas.microsoft.com/office/powerpoint/2010/main" val="504761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C8A4-E593-80EF-8864-D36DABC5579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4EA3A9-0011-4FBE-A316-599C06133A3E}"/>
              </a:ext>
            </a:extLst>
          </p:cNvPr>
          <p:cNvSpPr>
            <a:spLocks noGrp="1"/>
          </p:cNvSpPr>
          <p:nvPr>
            <p:ph idx="1"/>
          </p:nvPr>
        </p:nvSpPr>
        <p:spPr>
          <a:xfrm>
            <a:off x="453600" y="1825625"/>
            <a:ext cx="11368102" cy="37687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1C80CD-E50C-1C8E-CAB2-DE816B487676}"/>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5" name="Footer Placeholder 4">
            <a:extLst>
              <a:ext uri="{FF2B5EF4-FFF2-40B4-BE49-F238E27FC236}">
                <a16:creationId xmlns:a16="http://schemas.microsoft.com/office/drawing/2014/main" id="{4FBCB2FD-F076-F1AC-A9FF-BA38511B6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01FB6-AFF0-ECA1-1E59-BFB0B4765E8F}"/>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7" name="Picture 6" descr="A picture containing diagram&#10;&#10;Description automatically generated">
            <a:extLst>
              <a:ext uri="{FF2B5EF4-FFF2-40B4-BE49-F238E27FC236}">
                <a16:creationId xmlns:a16="http://schemas.microsoft.com/office/drawing/2014/main" id="{54F837D3-6F8D-1DD1-92A6-AAC89F08E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8" name="Picture 7">
            <a:extLst>
              <a:ext uri="{FF2B5EF4-FFF2-40B4-BE49-F238E27FC236}">
                <a16:creationId xmlns:a16="http://schemas.microsoft.com/office/drawing/2014/main" id="{58253B18-0F0B-FB17-CB70-6AC84EBCFC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1738270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545E-3F9F-95A4-77D4-E0C2EF4D62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8D991B9-C2C7-B256-3BD5-A133E8D194E2}"/>
              </a:ext>
            </a:extLst>
          </p:cNvPr>
          <p:cNvSpPr>
            <a:spLocks noGrp="1"/>
          </p:cNvSpPr>
          <p:nvPr>
            <p:ph sz="half" idx="1"/>
          </p:nvPr>
        </p:nvSpPr>
        <p:spPr>
          <a:xfrm>
            <a:off x="458920" y="1825625"/>
            <a:ext cx="5560880" cy="382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FA5DF38-81DA-66B2-017F-644E08004A9E}"/>
              </a:ext>
            </a:extLst>
          </p:cNvPr>
          <p:cNvSpPr>
            <a:spLocks noGrp="1"/>
          </p:cNvSpPr>
          <p:nvPr>
            <p:ph sz="half" idx="2"/>
          </p:nvPr>
        </p:nvSpPr>
        <p:spPr>
          <a:xfrm>
            <a:off x="6177600" y="1825625"/>
            <a:ext cx="5644102" cy="382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C43E54D-7E8B-E0A5-E2FF-771E9D3A1BAD}"/>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6" name="Footer Placeholder 5">
            <a:extLst>
              <a:ext uri="{FF2B5EF4-FFF2-40B4-BE49-F238E27FC236}">
                <a16:creationId xmlns:a16="http://schemas.microsoft.com/office/drawing/2014/main" id="{21D2E62C-AC2B-EE4C-E9C3-49AFC99B7B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7A081B-5D37-46D7-C679-550A7703039C}"/>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8" name="Picture 7" descr="A picture containing diagram&#10;&#10;Description automatically generated">
            <a:extLst>
              <a:ext uri="{FF2B5EF4-FFF2-40B4-BE49-F238E27FC236}">
                <a16:creationId xmlns:a16="http://schemas.microsoft.com/office/drawing/2014/main" id="{3A809ACB-F590-06A9-06C9-C5F9E7D65D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9" name="Picture 8">
            <a:extLst>
              <a:ext uri="{FF2B5EF4-FFF2-40B4-BE49-F238E27FC236}">
                <a16:creationId xmlns:a16="http://schemas.microsoft.com/office/drawing/2014/main" id="{9A6F96FB-03E6-4A59-4569-A7A73AE618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83975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3" name="Picture 12" descr="A picture containing diagram&#10;&#10;Description automatically generated">
            <a:extLst>
              <a:ext uri="{FF2B5EF4-FFF2-40B4-BE49-F238E27FC236}">
                <a16:creationId xmlns:a16="http://schemas.microsoft.com/office/drawing/2014/main" id="{C47D36F1-A032-519C-B7DA-981CDE40D9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4" name="Picture 13">
            <a:extLst>
              <a:ext uri="{FF2B5EF4-FFF2-40B4-BE49-F238E27FC236}">
                <a16:creationId xmlns:a16="http://schemas.microsoft.com/office/drawing/2014/main" id="{65A62A72-618D-770D-89B7-03AFD09C32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138908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ust mosa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grpSp>
        <p:nvGrpSpPr>
          <p:cNvPr id="10" name="Group 9">
            <a:extLst>
              <a:ext uri="{FF2B5EF4-FFF2-40B4-BE49-F238E27FC236}">
                <a16:creationId xmlns:a16="http://schemas.microsoft.com/office/drawing/2014/main" id="{77763BFF-33C1-8A55-E909-5A3CB60697D0}"/>
              </a:ext>
            </a:extLst>
          </p:cNvPr>
          <p:cNvGrpSpPr/>
          <p:nvPr userDrawn="1"/>
        </p:nvGrpSpPr>
        <p:grpSpPr>
          <a:xfrm>
            <a:off x="-551619" y="5904638"/>
            <a:ext cx="17689729" cy="591260"/>
            <a:chOff x="-236029" y="5904638"/>
            <a:chExt cx="17689729" cy="591260"/>
          </a:xfrm>
        </p:grpSpPr>
        <p:pic>
          <p:nvPicPr>
            <p:cNvPr id="11" name="Picture 10">
              <a:extLst>
                <a:ext uri="{FF2B5EF4-FFF2-40B4-BE49-F238E27FC236}">
                  <a16:creationId xmlns:a16="http://schemas.microsoft.com/office/drawing/2014/main" id="{A1D5BAC6-1A92-BCC9-E179-66255D82C8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29" y="5904638"/>
              <a:ext cx="8837102" cy="591260"/>
            </a:xfrm>
            <a:prstGeom prst="rect">
              <a:avLst/>
            </a:prstGeom>
          </p:spPr>
        </p:pic>
        <p:pic>
          <p:nvPicPr>
            <p:cNvPr id="12" name="Picture 11">
              <a:extLst>
                <a:ext uri="{FF2B5EF4-FFF2-40B4-BE49-F238E27FC236}">
                  <a16:creationId xmlns:a16="http://schemas.microsoft.com/office/drawing/2014/main" id="{6F799EAB-D2C1-C325-15FB-1FC8C3A8D2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6598" y="5904638"/>
              <a:ext cx="8837102" cy="591260"/>
            </a:xfrm>
            <a:prstGeom prst="rect">
              <a:avLst/>
            </a:prstGeom>
          </p:spPr>
        </p:pic>
      </p:grpSp>
    </p:spTree>
    <p:extLst>
      <p:ext uri="{BB962C8B-B14F-4D97-AF65-F5344CB8AC3E}">
        <p14:creationId xmlns:p14="http://schemas.microsoft.com/office/powerpoint/2010/main" val="2815599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479B-79C0-0C48-18E9-987834875041}"/>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3" name="Footer Placeholder 2">
            <a:extLst>
              <a:ext uri="{FF2B5EF4-FFF2-40B4-BE49-F238E27FC236}">
                <a16:creationId xmlns:a16="http://schemas.microsoft.com/office/drawing/2014/main" id="{42C020AB-AACD-FB05-4E8D-2EE79EAD63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CF0AE3-AC71-EA8E-4FB1-E3218F9B91C3}"/>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20" name="Picture 19" descr="A picture containing diagram&#10;&#10;Description automatically generated">
            <a:extLst>
              <a:ext uri="{FF2B5EF4-FFF2-40B4-BE49-F238E27FC236}">
                <a16:creationId xmlns:a16="http://schemas.microsoft.com/office/drawing/2014/main" id="{3AAA1621-7E3B-71FE-8B5B-836425E964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21" name="Picture 20">
            <a:extLst>
              <a:ext uri="{FF2B5EF4-FFF2-40B4-BE49-F238E27FC236}">
                <a16:creationId xmlns:a16="http://schemas.microsoft.com/office/drawing/2014/main" id="{96138E40-E1E6-1740-8262-BF4B87F80C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186115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D7B8-64B2-077E-A497-F5C5120C3A55}"/>
              </a:ext>
            </a:extLst>
          </p:cNvPr>
          <p:cNvSpPr>
            <a:spLocks noGrp="1"/>
          </p:cNvSpPr>
          <p:nvPr>
            <p:ph type="title"/>
          </p:nvPr>
        </p:nvSpPr>
        <p:spPr>
          <a:xfrm>
            <a:off x="460800" y="457200"/>
            <a:ext cx="431122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AC457F0-2811-1B90-42E2-2AFC42A45BCA}"/>
              </a:ext>
            </a:extLst>
          </p:cNvPr>
          <p:cNvSpPr>
            <a:spLocks noGrp="1"/>
          </p:cNvSpPr>
          <p:nvPr>
            <p:ph idx="1"/>
          </p:nvPr>
        </p:nvSpPr>
        <p:spPr>
          <a:xfrm>
            <a:off x="5183188" y="987425"/>
            <a:ext cx="6638514" cy="4563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B6FCABF-7CDF-35B2-FE0F-168EA661B373}"/>
              </a:ext>
            </a:extLst>
          </p:cNvPr>
          <p:cNvSpPr>
            <a:spLocks noGrp="1"/>
          </p:cNvSpPr>
          <p:nvPr>
            <p:ph type="body" sz="half" idx="2"/>
          </p:nvPr>
        </p:nvSpPr>
        <p:spPr>
          <a:xfrm>
            <a:off x="460800" y="2057400"/>
            <a:ext cx="4311225" cy="35692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B95FC1-AB49-DEAA-A03A-4827F02F2D96}"/>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6" name="Footer Placeholder 5">
            <a:extLst>
              <a:ext uri="{FF2B5EF4-FFF2-40B4-BE49-F238E27FC236}">
                <a16:creationId xmlns:a16="http://schemas.microsoft.com/office/drawing/2014/main" id="{6254A998-6928-50DE-BD70-165B0E03D9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3B6AD8-D852-AD08-8095-3AC3ED98712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CBEBE530-54E4-A2F7-4B1D-4917FB6DBA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18B2D7B5-592B-1F99-9BD4-098DB196E9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17696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599495"/>
            <a:ext cx="5371200" cy="2310104"/>
          </a:xfrm>
        </p:spPr>
        <p:txBody>
          <a:bodyPr anchor="b">
            <a:normAutofit/>
          </a:bodyPr>
          <a:lstStyle>
            <a:lvl1pPr algn="l">
              <a:defRPr sz="2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03/04/2024</a:t>
            </a:fld>
            <a:endParaRPr lang="en-GB"/>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a:t>Working together</a:t>
            </a:r>
            <a:br>
              <a:rPr lang="en-GB" sz="2200" b="0"/>
            </a:br>
            <a:r>
              <a:rPr lang="en-GB" sz="2200" b="0"/>
              <a:t>for a healthier future</a:t>
            </a:r>
          </a:p>
        </p:txBody>
      </p:sp>
      <p:grpSp>
        <p:nvGrpSpPr>
          <p:cNvPr id="22" name="Group 21">
            <a:extLst>
              <a:ext uri="{FF2B5EF4-FFF2-40B4-BE49-F238E27FC236}">
                <a16:creationId xmlns:a16="http://schemas.microsoft.com/office/drawing/2014/main" id="{43569E4E-A10F-F5FC-5F9D-47AD78A780C1}"/>
              </a:ext>
            </a:extLst>
          </p:cNvPr>
          <p:cNvGrpSpPr/>
          <p:nvPr userDrawn="1"/>
        </p:nvGrpSpPr>
        <p:grpSpPr>
          <a:xfrm>
            <a:off x="6102830" y="694065"/>
            <a:ext cx="4699112" cy="5970259"/>
            <a:chOff x="6102830" y="694065"/>
            <a:chExt cx="4699112" cy="5970259"/>
          </a:xfrm>
        </p:grpSpPr>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778719" y="3034012"/>
              <a:ext cx="2023223" cy="2859716"/>
            </a:xfrm>
            <a:prstGeom prst="rect">
              <a:avLst/>
            </a:prstGeom>
          </p:spPr>
        </p:pic>
      </p:grpSp>
      <p:pic>
        <p:nvPicPr>
          <p:cNvPr id="24" name="Picture 23">
            <a:extLst>
              <a:ext uri="{FF2B5EF4-FFF2-40B4-BE49-F238E27FC236}">
                <a16:creationId xmlns:a16="http://schemas.microsoft.com/office/drawing/2014/main" id="{D2A0942E-C8B9-8058-0C65-440EFED2220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86553" y="7200"/>
            <a:ext cx="3816894" cy="1592295"/>
          </a:xfrm>
          <a:prstGeom prst="rect">
            <a:avLst/>
          </a:prstGeom>
        </p:spPr>
      </p:pic>
      <p:pic>
        <p:nvPicPr>
          <p:cNvPr id="25" name="Picture 24" descr="Shape&#10;&#10;Description automatically generated">
            <a:hlinkClick r:id="" action="ppaction://noaction"/>
            <a:hlinkHover r:id="" action="ppaction://noaction" highlightClick="1"/>
            <a:extLst>
              <a:ext uri="{FF2B5EF4-FFF2-40B4-BE49-F238E27FC236}">
                <a16:creationId xmlns:a16="http://schemas.microsoft.com/office/drawing/2014/main" id="{49F623A2-D3CD-4E71-BF60-9972651BA7B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539448" y="129191"/>
            <a:ext cx="543103" cy="465517"/>
          </a:xfrm>
          <a:prstGeom prst="rect">
            <a:avLst/>
          </a:prstGeom>
        </p:spPr>
      </p:pic>
      <p:sp>
        <p:nvSpPr>
          <p:cNvPr id="26" name="Action Button: Go Forward or Next 25">
            <a:hlinkClick r:id="" action="ppaction://hlinkshowjump?jump=nextslide" highlightClick="1"/>
            <a:extLst>
              <a:ext uri="{FF2B5EF4-FFF2-40B4-BE49-F238E27FC236}">
                <a16:creationId xmlns:a16="http://schemas.microsoft.com/office/drawing/2014/main" id="{FF0AAE80-0715-4BB0-8077-6E37B00F2745}"/>
              </a:ext>
            </a:extLst>
          </p:cNvPr>
          <p:cNvSpPr/>
          <p:nvPr userDrawn="1"/>
        </p:nvSpPr>
        <p:spPr>
          <a:xfrm>
            <a:off x="11821702" y="6448262"/>
            <a:ext cx="227520" cy="26051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8506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CF98-1BCC-DF9F-C273-95DABBD1825E}"/>
              </a:ext>
            </a:extLst>
          </p:cNvPr>
          <p:cNvSpPr>
            <a:spLocks noGrp="1"/>
          </p:cNvSpPr>
          <p:nvPr>
            <p:ph type="title"/>
          </p:nvPr>
        </p:nvSpPr>
        <p:spPr>
          <a:xfrm>
            <a:off x="460800" y="457200"/>
            <a:ext cx="431122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9C5A5CE-70CC-D8D7-C552-5B24898BD824}"/>
              </a:ext>
            </a:extLst>
          </p:cNvPr>
          <p:cNvSpPr>
            <a:spLocks noGrp="1"/>
          </p:cNvSpPr>
          <p:nvPr>
            <p:ph type="pic" idx="1"/>
          </p:nvPr>
        </p:nvSpPr>
        <p:spPr>
          <a:xfrm>
            <a:off x="5183188" y="457201"/>
            <a:ext cx="6638514" cy="517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25B3AA-7E32-A72D-CEF2-1FB8B30B156B}"/>
              </a:ext>
            </a:extLst>
          </p:cNvPr>
          <p:cNvSpPr>
            <a:spLocks noGrp="1"/>
          </p:cNvSpPr>
          <p:nvPr>
            <p:ph type="body" sz="half" idx="2"/>
          </p:nvPr>
        </p:nvSpPr>
        <p:spPr>
          <a:xfrm>
            <a:off x="460800" y="2057400"/>
            <a:ext cx="4311225" cy="3577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56E2D1-753A-CB6C-E42C-47CE5F799173}"/>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6" name="Footer Placeholder 5">
            <a:extLst>
              <a:ext uri="{FF2B5EF4-FFF2-40B4-BE49-F238E27FC236}">
                <a16:creationId xmlns:a16="http://schemas.microsoft.com/office/drawing/2014/main" id="{34F3A70F-47A7-6E0E-95C1-BDCA23EAB1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681E75-192F-309D-818D-8D807DCA54F5}"/>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5E145656-EC62-D82E-D929-944901072E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9DB04F9E-AD6B-A10D-F730-7A9DD53A19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15881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2EE6DB-D3C1-C77B-12FB-399E9B33981E}"/>
              </a:ext>
            </a:extLst>
          </p:cNvPr>
          <p:cNvSpPr/>
          <p:nvPr userDrawn="1"/>
        </p:nvSpPr>
        <p:spPr>
          <a:xfrm>
            <a:off x="0" y="4328160"/>
            <a:ext cx="12192000" cy="2529840"/>
          </a:xfrm>
          <a:prstGeom prst="rect">
            <a:avLst/>
          </a:prstGeom>
          <a:gradFill>
            <a:gsLst>
              <a:gs pos="0">
                <a:schemeClr val="bg1">
                  <a:lumMod val="0"/>
                  <a:lumOff val="100000"/>
                  <a:alpha val="0"/>
                </a:schemeClr>
              </a:gs>
              <a:gs pos="88000">
                <a:schemeClr val="tx1">
                  <a:alpha val="4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28259BA-1BF6-DA04-FC4C-074CF0736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3600" y="5653719"/>
            <a:ext cx="2671200" cy="1114345"/>
          </a:xfrm>
          <a:prstGeom prst="rect">
            <a:avLst/>
          </a:prstGeom>
        </p:spPr>
      </p:pic>
    </p:spTree>
    <p:extLst>
      <p:ext uri="{BB962C8B-B14F-4D97-AF65-F5344CB8AC3E}">
        <p14:creationId xmlns:p14="http://schemas.microsoft.com/office/powerpoint/2010/main" val="1971876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F028-CAFA-690D-5FFF-35A28EB06380}"/>
              </a:ext>
            </a:extLst>
          </p:cNvPr>
          <p:cNvSpPr>
            <a:spLocks noGrp="1"/>
          </p:cNvSpPr>
          <p:nvPr>
            <p:ph type="title"/>
          </p:nvPr>
        </p:nvSpPr>
        <p:spPr/>
        <p:txBody>
          <a:bodyPr/>
          <a:lstStyle/>
          <a:p>
            <a:r>
              <a:rPr lang="en-GB"/>
              <a:t>Click to edit Master title style</a:t>
            </a:r>
          </a:p>
        </p:txBody>
      </p:sp>
      <p:grpSp>
        <p:nvGrpSpPr>
          <p:cNvPr id="110" name="Group 109">
            <a:extLst>
              <a:ext uri="{FF2B5EF4-FFF2-40B4-BE49-F238E27FC236}">
                <a16:creationId xmlns:a16="http://schemas.microsoft.com/office/drawing/2014/main" id="{12D23A1B-3BF5-A3BE-C76D-612A65C6B490}"/>
              </a:ext>
            </a:extLst>
          </p:cNvPr>
          <p:cNvGrpSpPr/>
          <p:nvPr userDrawn="1"/>
        </p:nvGrpSpPr>
        <p:grpSpPr>
          <a:xfrm>
            <a:off x="528061" y="2671684"/>
            <a:ext cx="3035751" cy="4085166"/>
            <a:chOff x="453600" y="1975769"/>
            <a:chExt cx="3035751" cy="4085166"/>
          </a:xfrm>
        </p:grpSpPr>
        <p:grpSp>
          <p:nvGrpSpPr>
            <p:cNvPr id="108" name="Group 107">
              <a:extLst>
                <a:ext uri="{FF2B5EF4-FFF2-40B4-BE49-F238E27FC236}">
                  <a16:creationId xmlns:a16="http://schemas.microsoft.com/office/drawing/2014/main" id="{7ABB0857-F820-E671-7D59-B6F765F8C751}"/>
                </a:ext>
              </a:extLst>
            </p:cNvPr>
            <p:cNvGrpSpPr/>
            <p:nvPr userDrawn="1"/>
          </p:nvGrpSpPr>
          <p:grpSpPr>
            <a:xfrm>
              <a:off x="453600" y="1975769"/>
              <a:ext cx="2023834" cy="2338604"/>
              <a:chOff x="453600" y="1975769"/>
              <a:chExt cx="2023834" cy="2338604"/>
            </a:xfrm>
          </p:grpSpPr>
          <p:sp>
            <p:nvSpPr>
              <p:cNvPr id="7" name="Freeform 6">
                <a:extLst>
                  <a:ext uri="{FF2B5EF4-FFF2-40B4-BE49-F238E27FC236}">
                    <a16:creationId xmlns:a16="http://schemas.microsoft.com/office/drawing/2014/main" id="{671DB64A-1B85-65AA-6868-1479B869A8BA}"/>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8" name="Freeform 7">
                <a:extLst>
                  <a:ext uri="{FF2B5EF4-FFF2-40B4-BE49-F238E27FC236}">
                    <a16:creationId xmlns:a16="http://schemas.microsoft.com/office/drawing/2014/main" id="{2B5711F5-4BD7-1AA4-8903-DE2FF34E8F01}"/>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0" name="Freeform 9">
                <a:extLst>
                  <a:ext uri="{FF2B5EF4-FFF2-40B4-BE49-F238E27FC236}">
                    <a16:creationId xmlns:a16="http://schemas.microsoft.com/office/drawing/2014/main" id="{13AE8B31-921E-F1F1-FBD2-AECCC6CA353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 name="Freeform 11">
                <a:extLst>
                  <a:ext uri="{FF2B5EF4-FFF2-40B4-BE49-F238E27FC236}">
                    <a16:creationId xmlns:a16="http://schemas.microsoft.com/office/drawing/2014/main" id="{0F6088E6-ACC8-A20D-5753-A83925EF2A64}"/>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09" name="Group 108">
              <a:extLst>
                <a:ext uri="{FF2B5EF4-FFF2-40B4-BE49-F238E27FC236}">
                  <a16:creationId xmlns:a16="http://schemas.microsoft.com/office/drawing/2014/main" id="{8B74E49D-0B3F-86B8-776C-DF7D9F25474D}"/>
                </a:ext>
              </a:extLst>
            </p:cNvPr>
            <p:cNvGrpSpPr/>
            <p:nvPr userDrawn="1"/>
          </p:nvGrpSpPr>
          <p:grpSpPr>
            <a:xfrm>
              <a:off x="1465517" y="3722331"/>
              <a:ext cx="2023834" cy="2338604"/>
              <a:chOff x="1465517" y="3722331"/>
              <a:chExt cx="2023834" cy="2338604"/>
            </a:xfrm>
          </p:grpSpPr>
          <p:sp>
            <p:nvSpPr>
              <p:cNvPr id="31" name="Freeform 30">
                <a:extLst>
                  <a:ext uri="{FF2B5EF4-FFF2-40B4-BE49-F238E27FC236}">
                    <a16:creationId xmlns:a16="http://schemas.microsoft.com/office/drawing/2014/main" id="{75D578EC-479E-E95F-BA55-E57F5FA585F5}"/>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2" name="Freeform 31">
                <a:extLst>
                  <a:ext uri="{FF2B5EF4-FFF2-40B4-BE49-F238E27FC236}">
                    <a16:creationId xmlns:a16="http://schemas.microsoft.com/office/drawing/2014/main" id="{76583236-6720-1DFF-BBA0-AA9980DE3C1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4" name="Freeform 33">
                <a:extLst>
                  <a:ext uri="{FF2B5EF4-FFF2-40B4-BE49-F238E27FC236}">
                    <a16:creationId xmlns:a16="http://schemas.microsoft.com/office/drawing/2014/main" id="{A162237E-F0AA-B366-DCAB-DEBC79C52FC7}"/>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6" name="Freeform 35">
                <a:extLst>
                  <a:ext uri="{FF2B5EF4-FFF2-40B4-BE49-F238E27FC236}">
                    <a16:creationId xmlns:a16="http://schemas.microsoft.com/office/drawing/2014/main" id="{38269649-EB04-55C5-3162-81DE468861B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22" name="Group 121">
            <a:extLst>
              <a:ext uri="{FF2B5EF4-FFF2-40B4-BE49-F238E27FC236}">
                <a16:creationId xmlns:a16="http://schemas.microsoft.com/office/drawing/2014/main" id="{89B5EF14-33B3-348F-39CC-EA1CD0FEE9D6}"/>
              </a:ext>
            </a:extLst>
          </p:cNvPr>
          <p:cNvGrpSpPr/>
          <p:nvPr userDrawn="1"/>
        </p:nvGrpSpPr>
        <p:grpSpPr>
          <a:xfrm>
            <a:off x="2551069" y="2671684"/>
            <a:ext cx="3035751" cy="4085166"/>
            <a:chOff x="453600" y="1975769"/>
            <a:chExt cx="3035751" cy="4085166"/>
          </a:xfrm>
        </p:grpSpPr>
        <p:grpSp>
          <p:nvGrpSpPr>
            <p:cNvPr id="123" name="Group 122">
              <a:extLst>
                <a:ext uri="{FF2B5EF4-FFF2-40B4-BE49-F238E27FC236}">
                  <a16:creationId xmlns:a16="http://schemas.microsoft.com/office/drawing/2014/main" id="{70C90FD8-8A86-6327-9CFC-65E67A502FD4}"/>
                </a:ext>
              </a:extLst>
            </p:cNvPr>
            <p:cNvGrpSpPr/>
            <p:nvPr userDrawn="1"/>
          </p:nvGrpSpPr>
          <p:grpSpPr>
            <a:xfrm>
              <a:off x="453600" y="1975769"/>
              <a:ext cx="2023834" cy="2338604"/>
              <a:chOff x="453600" y="1975769"/>
              <a:chExt cx="2023834" cy="2338604"/>
            </a:xfrm>
          </p:grpSpPr>
          <p:sp>
            <p:nvSpPr>
              <p:cNvPr id="129" name="Freeform 128">
                <a:extLst>
                  <a:ext uri="{FF2B5EF4-FFF2-40B4-BE49-F238E27FC236}">
                    <a16:creationId xmlns:a16="http://schemas.microsoft.com/office/drawing/2014/main" id="{12581A93-6B17-32E4-5A0A-9A224B76B71B}"/>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AB251C02-A01B-BEDD-C986-E1AD3D6018FB}"/>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1" name="Freeform 130">
                <a:extLst>
                  <a:ext uri="{FF2B5EF4-FFF2-40B4-BE49-F238E27FC236}">
                    <a16:creationId xmlns:a16="http://schemas.microsoft.com/office/drawing/2014/main" id="{47102A30-B51E-6350-1DC1-F635866C2F9F}"/>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2" name="Freeform 131">
                <a:extLst>
                  <a:ext uri="{FF2B5EF4-FFF2-40B4-BE49-F238E27FC236}">
                    <a16:creationId xmlns:a16="http://schemas.microsoft.com/office/drawing/2014/main" id="{9AFFA867-3917-A4B6-EEEF-3AA1B91D9E60}"/>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24" name="Group 123">
              <a:extLst>
                <a:ext uri="{FF2B5EF4-FFF2-40B4-BE49-F238E27FC236}">
                  <a16:creationId xmlns:a16="http://schemas.microsoft.com/office/drawing/2014/main" id="{CDC15192-7D00-35B5-8B48-7AB8350B046C}"/>
                </a:ext>
              </a:extLst>
            </p:cNvPr>
            <p:cNvGrpSpPr/>
            <p:nvPr userDrawn="1"/>
          </p:nvGrpSpPr>
          <p:grpSpPr>
            <a:xfrm>
              <a:off x="1465517" y="3722331"/>
              <a:ext cx="2023834" cy="2338604"/>
              <a:chOff x="1465517" y="3722331"/>
              <a:chExt cx="2023834" cy="2338604"/>
            </a:xfrm>
          </p:grpSpPr>
          <p:sp>
            <p:nvSpPr>
              <p:cNvPr id="125" name="Freeform 124">
                <a:extLst>
                  <a:ext uri="{FF2B5EF4-FFF2-40B4-BE49-F238E27FC236}">
                    <a16:creationId xmlns:a16="http://schemas.microsoft.com/office/drawing/2014/main" id="{AA00FECE-6CBA-325F-CE92-3001486DEAA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0C579BF5-3956-FCC0-C630-A202DC9986CF}"/>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CBE4F493-D5E5-94CD-141E-B62A7AFB736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243BA382-E792-445A-3532-9B92B7BA605E}"/>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33" name="Group 132">
            <a:extLst>
              <a:ext uri="{FF2B5EF4-FFF2-40B4-BE49-F238E27FC236}">
                <a16:creationId xmlns:a16="http://schemas.microsoft.com/office/drawing/2014/main" id="{282BECD4-903B-1BEA-99B6-0856A74DFF6A}"/>
              </a:ext>
            </a:extLst>
          </p:cNvPr>
          <p:cNvGrpSpPr/>
          <p:nvPr userDrawn="1"/>
        </p:nvGrpSpPr>
        <p:grpSpPr>
          <a:xfrm>
            <a:off x="4574078" y="2671684"/>
            <a:ext cx="3035751" cy="4085166"/>
            <a:chOff x="453600" y="1975769"/>
            <a:chExt cx="3035751" cy="4085166"/>
          </a:xfrm>
        </p:grpSpPr>
        <p:grpSp>
          <p:nvGrpSpPr>
            <p:cNvPr id="134" name="Group 133">
              <a:extLst>
                <a:ext uri="{FF2B5EF4-FFF2-40B4-BE49-F238E27FC236}">
                  <a16:creationId xmlns:a16="http://schemas.microsoft.com/office/drawing/2014/main" id="{101A0FDC-6DA2-F822-82C0-248F14492B2A}"/>
                </a:ext>
              </a:extLst>
            </p:cNvPr>
            <p:cNvGrpSpPr/>
            <p:nvPr userDrawn="1"/>
          </p:nvGrpSpPr>
          <p:grpSpPr>
            <a:xfrm>
              <a:off x="453600" y="1975769"/>
              <a:ext cx="2023834" cy="2338604"/>
              <a:chOff x="453600" y="1975769"/>
              <a:chExt cx="2023834" cy="2338604"/>
            </a:xfrm>
          </p:grpSpPr>
          <p:sp>
            <p:nvSpPr>
              <p:cNvPr id="140" name="Freeform 139">
                <a:extLst>
                  <a:ext uri="{FF2B5EF4-FFF2-40B4-BE49-F238E27FC236}">
                    <a16:creationId xmlns:a16="http://schemas.microsoft.com/office/drawing/2014/main" id="{8570C6FE-D4A3-8BA5-9268-1414569775C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513C5CAC-CFA0-BA14-D79F-195F25527F66}"/>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E9D8B78D-BE77-EEFA-8195-FD1F19F3A84E}"/>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EF3A3F80-3D24-7641-92EA-261D4880DA4E}"/>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35" name="Group 134">
              <a:extLst>
                <a:ext uri="{FF2B5EF4-FFF2-40B4-BE49-F238E27FC236}">
                  <a16:creationId xmlns:a16="http://schemas.microsoft.com/office/drawing/2014/main" id="{937BE035-6A77-239D-AFA9-27D17A636E64}"/>
                </a:ext>
              </a:extLst>
            </p:cNvPr>
            <p:cNvGrpSpPr/>
            <p:nvPr userDrawn="1"/>
          </p:nvGrpSpPr>
          <p:grpSpPr>
            <a:xfrm>
              <a:off x="1465517" y="3722331"/>
              <a:ext cx="2023834" cy="2338604"/>
              <a:chOff x="1465517" y="3722331"/>
              <a:chExt cx="2023834" cy="2338604"/>
            </a:xfrm>
          </p:grpSpPr>
          <p:sp>
            <p:nvSpPr>
              <p:cNvPr id="136" name="Freeform 135">
                <a:extLst>
                  <a:ext uri="{FF2B5EF4-FFF2-40B4-BE49-F238E27FC236}">
                    <a16:creationId xmlns:a16="http://schemas.microsoft.com/office/drawing/2014/main" id="{5D42CE29-ADDA-C510-3F54-1B8F2FAA565D}"/>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01A8AF44-4AA3-9F5E-420C-84D24808BB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8D409F57-AF45-BE58-6EED-922F35CB3D38}"/>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1B36455B-00C7-AF77-1375-A2400B167747}"/>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44" name="Group 143">
            <a:extLst>
              <a:ext uri="{FF2B5EF4-FFF2-40B4-BE49-F238E27FC236}">
                <a16:creationId xmlns:a16="http://schemas.microsoft.com/office/drawing/2014/main" id="{181B00CB-8915-9D18-A942-9BBEBB5E1355}"/>
              </a:ext>
            </a:extLst>
          </p:cNvPr>
          <p:cNvGrpSpPr/>
          <p:nvPr userDrawn="1"/>
        </p:nvGrpSpPr>
        <p:grpSpPr>
          <a:xfrm>
            <a:off x="6597086" y="2671684"/>
            <a:ext cx="3035751" cy="4085166"/>
            <a:chOff x="453600" y="1975769"/>
            <a:chExt cx="3035751" cy="4085166"/>
          </a:xfrm>
        </p:grpSpPr>
        <p:grpSp>
          <p:nvGrpSpPr>
            <p:cNvPr id="145" name="Group 144">
              <a:extLst>
                <a:ext uri="{FF2B5EF4-FFF2-40B4-BE49-F238E27FC236}">
                  <a16:creationId xmlns:a16="http://schemas.microsoft.com/office/drawing/2014/main" id="{A97050DC-3032-47CD-BEA3-B8E3EEA36700}"/>
                </a:ext>
              </a:extLst>
            </p:cNvPr>
            <p:cNvGrpSpPr/>
            <p:nvPr userDrawn="1"/>
          </p:nvGrpSpPr>
          <p:grpSpPr>
            <a:xfrm>
              <a:off x="453600" y="1975769"/>
              <a:ext cx="2023834" cy="2338604"/>
              <a:chOff x="453600" y="1975769"/>
              <a:chExt cx="2023834" cy="2338604"/>
            </a:xfrm>
          </p:grpSpPr>
          <p:sp>
            <p:nvSpPr>
              <p:cNvPr id="151" name="Freeform 150">
                <a:extLst>
                  <a:ext uri="{FF2B5EF4-FFF2-40B4-BE49-F238E27FC236}">
                    <a16:creationId xmlns:a16="http://schemas.microsoft.com/office/drawing/2014/main" id="{2735D1BC-6F0F-C5CF-4171-0069A21647A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2" name="Freeform 151">
                <a:extLst>
                  <a:ext uri="{FF2B5EF4-FFF2-40B4-BE49-F238E27FC236}">
                    <a16:creationId xmlns:a16="http://schemas.microsoft.com/office/drawing/2014/main" id="{107F18B1-4D4E-45CB-D9AF-3B03DB9F4EF3}"/>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3" name="Freeform 152">
                <a:extLst>
                  <a:ext uri="{FF2B5EF4-FFF2-40B4-BE49-F238E27FC236}">
                    <a16:creationId xmlns:a16="http://schemas.microsoft.com/office/drawing/2014/main" id="{E45F0179-255B-7BB7-68D5-641087A550E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A0473382-3F99-79AA-F6CF-1F2A35C64F7C}"/>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46" name="Group 145">
              <a:extLst>
                <a:ext uri="{FF2B5EF4-FFF2-40B4-BE49-F238E27FC236}">
                  <a16:creationId xmlns:a16="http://schemas.microsoft.com/office/drawing/2014/main" id="{F7DCC72E-8AE6-E5EF-8141-47B7B6EEEC10}"/>
                </a:ext>
              </a:extLst>
            </p:cNvPr>
            <p:cNvGrpSpPr/>
            <p:nvPr userDrawn="1"/>
          </p:nvGrpSpPr>
          <p:grpSpPr>
            <a:xfrm>
              <a:off x="1465517" y="3722331"/>
              <a:ext cx="2023834" cy="2338604"/>
              <a:chOff x="1465517" y="3722331"/>
              <a:chExt cx="2023834" cy="2338604"/>
            </a:xfrm>
          </p:grpSpPr>
          <p:sp>
            <p:nvSpPr>
              <p:cNvPr id="147" name="Freeform 146">
                <a:extLst>
                  <a:ext uri="{FF2B5EF4-FFF2-40B4-BE49-F238E27FC236}">
                    <a16:creationId xmlns:a16="http://schemas.microsoft.com/office/drawing/2014/main" id="{0A8D4EFB-5C0C-2CD4-31E5-FA22865E837A}"/>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752BA792-0F2B-9356-2649-BBAF753A2041}"/>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9A9F9BD9-0204-A635-D450-2958673BAE46}"/>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AD06D6C1-EE20-4727-9B63-C915388F077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55" name="Group 154">
            <a:extLst>
              <a:ext uri="{FF2B5EF4-FFF2-40B4-BE49-F238E27FC236}">
                <a16:creationId xmlns:a16="http://schemas.microsoft.com/office/drawing/2014/main" id="{88CBCD4E-47CE-BBA6-47E8-2CCA3710254A}"/>
              </a:ext>
            </a:extLst>
          </p:cNvPr>
          <p:cNvGrpSpPr/>
          <p:nvPr userDrawn="1"/>
        </p:nvGrpSpPr>
        <p:grpSpPr>
          <a:xfrm>
            <a:off x="8628188" y="2671684"/>
            <a:ext cx="3035751" cy="4085166"/>
            <a:chOff x="453600" y="1975769"/>
            <a:chExt cx="3035751" cy="4085166"/>
          </a:xfrm>
        </p:grpSpPr>
        <p:grpSp>
          <p:nvGrpSpPr>
            <p:cNvPr id="156" name="Group 155">
              <a:extLst>
                <a:ext uri="{FF2B5EF4-FFF2-40B4-BE49-F238E27FC236}">
                  <a16:creationId xmlns:a16="http://schemas.microsoft.com/office/drawing/2014/main" id="{D0E4194A-59F5-5FDC-FA19-8C1136767B5C}"/>
                </a:ext>
              </a:extLst>
            </p:cNvPr>
            <p:cNvGrpSpPr/>
            <p:nvPr userDrawn="1"/>
          </p:nvGrpSpPr>
          <p:grpSpPr>
            <a:xfrm>
              <a:off x="453600" y="1975769"/>
              <a:ext cx="2023834" cy="2338604"/>
              <a:chOff x="453600" y="1975769"/>
              <a:chExt cx="2023834" cy="2338604"/>
            </a:xfrm>
          </p:grpSpPr>
          <p:sp>
            <p:nvSpPr>
              <p:cNvPr id="162" name="Freeform 161">
                <a:extLst>
                  <a:ext uri="{FF2B5EF4-FFF2-40B4-BE49-F238E27FC236}">
                    <a16:creationId xmlns:a16="http://schemas.microsoft.com/office/drawing/2014/main" id="{E07C0CAF-65F0-54FC-73E8-960CD0047E79}"/>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3" name="Freeform 162">
                <a:extLst>
                  <a:ext uri="{FF2B5EF4-FFF2-40B4-BE49-F238E27FC236}">
                    <a16:creationId xmlns:a16="http://schemas.microsoft.com/office/drawing/2014/main" id="{B1D80526-0660-58B2-851D-5468299BF725}"/>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4" name="Freeform 163">
                <a:extLst>
                  <a:ext uri="{FF2B5EF4-FFF2-40B4-BE49-F238E27FC236}">
                    <a16:creationId xmlns:a16="http://schemas.microsoft.com/office/drawing/2014/main" id="{07426E50-C765-896C-8F7D-A71ABDEE1434}"/>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5" name="Freeform 164">
                <a:extLst>
                  <a:ext uri="{FF2B5EF4-FFF2-40B4-BE49-F238E27FC236}">
                    <a16:creationId xmlns:a16="http://schemas.microsoft.com/office/drawing/2014/main" id="{6BB0DC56-43E1-4478-F4C1-AF74D3AC0525}"/>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7" name="Group 156">
              <a:extLst>
                <a:ext uri="{FF2B5EF4-FFF2-40B4-BE49-F238E27FC236}">
                  <a16:creationId xmlns:a16="http://schemas.microsoft.com/office/drawing/2014/main" id="{1B54305E-6A7D-0F35-0707-DF65336D3E57}"/>
                </a:ext>
              </a:extLst>
            </p:cNvPr>
            <p:cNvGrpSpPr/>
            <p:nvPr userDrawn="1"/>
          </p:nvGrpSpPr>
          <p:grpSpPr>
            <a:xfrm>
              <a:off x="1465517" y="3722331"/>
              <a:ext cx="2023834" cy="2338604"/>
              <a:chOff x="1465517" y="3722331"/>
              <a:chExt cx="2023834" cy="2338604"/>
            </a:xfrm>
          </p:grpSpPr>
          <p:sp>
            <p:nvSpPr>
              <p:cNvPr id="158" name="Freeform 157">
                <a:extLst>
                  <a:ext uri="{FF2B5EF4-FFF2-40B4-BE49-F238E27FC236}">
                    <a16:creationId xmlns:a16="http://schemas.microsoft.com/office/drawing/2014/main" id="{5F9BB29D-1AD8-F8E0-4CF9-6CB67B2DB19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9" name="Freeform 158">
                <a:extLst>
                  <a:ext uri="{FF2B5EF4-FFF2-40B4-BE49-F238E27FC236}">
                    <a16:creationId xmlns:a16="http://schemas.microsoft.com/office/drawing/2014/main" id="{30A42E1C-2403-C9A3-C0F9-CBF3965371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0" name="Freeform 159">
                <a:extLst>
                  <a:ext uri="{FF2B5EF4-FFF2-40B4-BE49-F238E27FC236}">
                    <a16:creationId xmlns:a16="http://schemas.microsoft.com/office/drawing/2014/main" id="{2605ECD5-84F8-80A4-C169-7BEF425BE07B}"/>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1" name="Freeform 160">
                <a:extLst>
                  <a:ext uri="{FF2B5EF4-FFF2-40B4-BE49-F238E27FC236}">
                    <a16:creationId xmlns:a16="http://schemas.microsoft.com/office/drawing/2014/main" id="{527BC8BA-68BB-F853-7351-5E630CCC0D71}"/>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225" name="Group 224">
            <a:extLst>
              <a:ext uri="{FF2B5EF4-FFF2-40B4-BE49-F238E27FC236}">
                <a16:creationId xmlns:a16="http://schemas.microsoft.com/office/drawing/2014/main" id="{817F9607-5C3A-DEA2-FDD9-6BBC957E5B10}"/>
              </a:ext>
            </a:extLst>
          </p:cNvPr>
          <p:cNvGrpSpPr/>
          <p:nvPr userDrawn="1"/>
        </p:nvGrpSpPr>
        <p:grpSpPr>
          <a:xfrm>
            <a:off x="1539978" y="930579"/>
            <a:ext cx="2023834" cy="2338604"/>
            <a:chOff x="1465517" y="3722331"/>
            <a:chExt cx="2023834" cy="2338604"/>
          </a:xfrm>
        </p:grpSpPr>
        <p:sp>
          <p:nvSpPr>
            <p:cNvPr id="226" name="Freeform 225">
              <a:extLst>
                <a:ext uri="{FF2B5EF4-FFF2-40B4-BE49-F238E27FC236}">
                  <a16:creationId xmlns:a16="http://schemas.microsoft.com/office/drawing/2014/main" id="{F8E95551-809E-1FE5-9B0C-CE4C53E0929F}"/>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7" name="Freeform 226">
              <a:extLst>
                <a:ext uri="{FF2B5EF4-FFF2-40B4-BE49-F238E27FC236}">
                  <a16:creationId xmlns:a16="http://schemas.microsoft.com/office/drawing/2014/main" id="{E36C128A-C37C-0FB0-DF82-031B06083F63}"/>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8" name="Freeform 227">
              <a:extLst>
                <a:ext uri="{FF2B5EF4-FFF2-40B4-BE49-F238E27FC236}">
                  <a16:creationId xmlns:a16="http://schemas.microsoft.com/office/drawing/2014/main" id="{175CB0EA-AC73-AC12-D774-496CA04A2DD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9" name="Freeform 228">
              <a:extLst>
                <a:ext uri="{FF2B5EF4-FFF2-40B4-BE49-F238E27FC236}">
                  <a16:creationId xmlns:a16="http://schemas.microsoft.com/office/drawing/2014/main" id="{6AA66990-268A-55F7-8A77-A7C079A374D6}"/>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15" name="Group 214">
            <a:extLst>
              <a:ext uri="{FF2B5EF4-FFF2-40B4-BE49-F238E27FC236}">
                <a16:creationId xmlns:a16="http://schemas.microsoft.com/office/drawing/2014/main" id="{E43DFCB5-2042-3553-82B2-EE1ACA996DDA}"/>
              </a:ext>
            </a:extLst>
          </p:cNvPr>
          <p:cNvGrpSpPr/>
          <p:nvPr userDrawn="1"/>
        </p:nvGrpSpPr>
        <p:grpSpPr>
          <a:xfrm>
            <a:off x="3562986" y="930579"/>
            <a:ext cx="2023834" cy="2338604"/>
            <a:chOff x="1465517" y="3722331"/>
            <a:chExt cx="2023834" cy="2338604"/>
          </a:xfrm>
        </p:grpSpPr>
        <p:sp>
          <p:nvSpPr>
            <p:cNvPr id="216" name="Freeform 215">
              <a:extLst>
                <a:ext uri="{FF2B5EF4-FFF2-40B4-BE49-F238E27FC236}">
                  <a16:creationId xmlns:a16="http://schemas.microsoft.com/office/drawing/2014/main" id="{F73A6EFC-D6D2-3481-2CE0-5E7AA9DF6B82}"/>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7" name="Freeform 216">
              <a:extLst>
                <a:ext uri="{FF2B5EF4-FFF2-40B4-BE49-F238E27FC236}">
                  <a16:creationId xmlns:a16="http://schemas.microsoft.com/office/drawing/2014/main" id="{E770F655-9EF9-8868-48F0-CB51E2600400}"/>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8" name="Freeform 217">
              <a:extLst>
                <a:ext uri="{FF2B5EF4-FFF2-40B4-BE49-F238E27FC236}">
                  <a16:creationId xmlns:a16="http://schemas.microsoft.com/office/drawing/2014/main" id="{093383E9-5FDC-4A68-E5CA-4CEE5C40C621}"/>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9" name="Freeform 218">
              <a:extLst>
                <a:ext uri="{FF2B5EF4-FFF2-40B4-BE49-F238E27FC236}">
                  <a16:creationId xmlns:a16="http://schemas.microsoft.com/office/drawing/2014/main" id="{16FE8FBF-225C-FE3C-F16B-057398D94FD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05" name="Group 204">
            <a:extLst>
              <a:ext uri="{FF2B5EF4-FFF2-40B4-BE49-F238E27FC236}">
                <a16:creationId xmlns:a16="http://schemas.microsoft.com/office/drawing/2014/main" id="{8682743D-D225-A1DC-E342-C6A42FC3121A}"/>
              </a:ext>
            </a:extLst>
          </p:cNvPr>
          <p:cNvGrpSpPr/>
          <p:nvPr userDrawn="1"/>
        </p:nvGrpSpPr>
        <p:grpSpPr>
          <a:xfrm>
            <a:off x="5585995" y="930579"/>
            <a:ext cx="2023834" cy="2338604"/>
            <a:chOff x="1465517" y="3722331"/>
            <a:chExt cx="2023834" cy="2338604"/>
          </a:xfrm>
        </p:grpSpPr>
        <p:sp>
          <p:nvSpPr>
            <p:cNvPr id="206" name="Freeform 205">
              <a:extLst>
                <a:ext uri="{FF2B5EF4-FFF2-40B4-BE49-F238E27FC236}">
                  <a16:creationId xmlns:a16="http://schemas.microsoft.com/office/drawing/2014/main" id="{448024C6-38F9-F454-DAB0-E9B6BB48D614}"/>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7" name="Freeform 206">
              <a:extLst>
                <a:ext uri="{FF2B5EF4-FFF2-40B4-BE49-F238E27FC236}">
                  <a16:creationId xmlns:a16="http://schemas.microsoft.com/office/drawing/2014/main" id="{606DD687-E28D-85C3-FF7F-B3786D7412D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8" name="Freeform 207">
              <a:extLst>
                <a:ext uri="{FF2B5EF4-FFF2-40B4-BE49-F238E27FC236}">
                  <a16:creationId xmlns:a16="http://schemas.microsoft.com/office/drawing/2014/main" id="{F4EABBFD-BB9D-12D3-C774-A8C3D5E1DA3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9" name="Freeform 208">
              <a:extLst>
                <a:ext uri="{FF2B5EF4-FFF2-40B4-BE49-F238E27FC236}">
                  <a16:creationId xmlns:a16="http://schemas.microsoft.com/office/drawing/2014/main" id="{3AF348A5-7131-53ED-049E-A617F8F2B40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95" name="Group 194">
            <a:extLst>
              <a:ext uri="{FF2B5EF4-FFF2-40B4-BE49-F238E27FC236}">
                <a16:creationId xmlns:a16="http://schemas.microsoft.com/office/drawing/2014/main" id="{F670C43D-E8F7-E8FE-813F-51B7D16392DF}"/>
              </a:ext>
            </a:extLst>
          </p:cNvPr>
          <p:cNvGrpSpPr/>
          <p:nvPr userDrawn="1"/>
        </p:nvGrpSpPr>
        <p:grpSpPr>
          <a:xfrm>
            <a:off x="7609003" y="930579"/>
            <a:ext cx="2023834" cy="2338604"/>
            <a:chOff x="1465517" y="3722331"/>
            <a:chExt cx="2023834" cy="2338604"/>
          </a:xfrm>
        </p:grpSpPr>
        <p:sp>
          <p:nvSpPr>
            <p:cNvPr id="196" name="Freeform 195">
              <a:extLst>
                <a:ext uri="{FF2B5EF4-FFF2-40B4-BE49-F238E27FC236}">
                  <a16:creationId xmlns:a16="http://schemas.microsoft.com/office/drawing/2014/main" id="{893DBB24-8331-CEC1-649C-30292192B656}"/>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7" name="Freeform 196">
              <a:extLst>
                <a:ext uri="{FF2B5EF4-FFF2-40B4-BE49-F238E27FC236}">
                  <a16:creationId xmlns:a16="http://schemas.microsoft.com/office/drawing/2014/main" id="{BF250A7C-734F-A8A1-6FB2-C90D3DB929E2}"/>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8" name="Freeform 197">
              <a:extLst>
                <a:ext uri="{FF2B5EF4-FFF2-40B4-BE49-F238E27FC236}">
                  <a16:creationId xmlns:a16="http://schemas.microsoft.com/office/drawing/2014/main" id="{91259801-EBE3-BC3D-79FF-71BC66408B3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9" name="Freeform 198">
              <a:extLst>
                <a:ext uri="{FF2B5EF4-FFF2-40B4-BE49-F238E27FC236}">
                  <a16:creationId xmlns:a16="http://schemas.microsoft.com/office/drawing/2014/main" id="{45417FA5-327C-B62E-24A8-877679942208}"/>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85" name="Group 184">
            <a:extLst>
              <a:ext uri="{FF2B5EF4-FFF2-40B4-BE49-F238E27FC236}">
                <a16:creationId xmlns:a16="http://schemas.microsoft.com/office/drawing/2014/main" id="{5F3A0793-D96F-E33A-C690-F2841DDD9C36}"/>
              </a:ext>
            </a:extLst>
          </p:cNvPr>
          <p:cNvGrpSpPr/>
          <p:nvPr userDrawn="1"/>
        </p:nvGrpSpPr>
        <p:grpSpPr>
          <a:xfrm>
            <a:off x="9640105" y="930579"/>
            <a:ext cx="2023834" cy="2338604"/>
            <a:chOff x="1465517" y="3722331"/>
            <a:chExt cx="2023834" cy="2338604"/>
          </a:xfrm>
        </p:grpSpPr>
        <p:sp>
          <p:nvSpPr>
            <p:cNvPr id="186" name="Freeform 185">
              <a:extLst>
                <a:ext uri="{FF2B5EF4-FFF2-40B4-BE49-F238E27FC236}">
                  <a16:creationId xmlns:a16="http://schemas.microsoft.com/office/drawing/2014/main" id="{3CC5364A-244F-823F-7772-F2FDE9557C43}"/>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7" name="Freeform 186">
              <a:extLst>
                <a:ext uri="{FF2B5EF4-FFF2-40B4-BE49-F238E27FC236}">
                  <a16:creationId xmlns:a16="http://schemas.microsoft.com/office/drawing/2014/main" id="{662A5A56-A3D6-1BF9-1104-02945D247F5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8" name="Freeform 187">
              <a:extLst>
                <a:ext uri="{FF2B5EF4-FFF2-40B4-BE49-F238E27FC236}">
                  <a16:creationId xmlns:a16="http://schemas.microsoft.com/office/drawing/2014/main" id="{150DE836-BD64-2375-C157-8FA25CDDE1A0}"/>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9" name="Freeform 188">
              <a:extLst>
                <a:ext uri="{FF2B5EF4-FFF2-40B4-BE49-F238E27FC236}">
                  <a16:creationId xmlns:a16="http://schemas.microsoft.com/office/drawing/2014/main" id="{D00ECB00-867B-295B-D4FD-A953212237C9}"/>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3364256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F057-6F07-4F11-8AAB-92C84E5136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E06B6B-4180-4716-A509-109D27CB71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F5BE16-1BB9-4782-ACAC-9DAA90EC598A}"/>
              </a:ext>
            </a:extLst>
          </p:cNvPr>
          <p:cNvSpPr>
            <a:spLocks noGrp="1"/>
          </p:cNvSpPr>
          <p:nvPr>
            <p:ph type="dt" sz="half" idx="10"/>
          </p:nvPr>
        </p:nvSpPr>
        <p:spPr/>
        <p:txBody>
          <a:bodyPr/>
          <a:lstStyle/>
          <a:p>
            <a:fld id="{F1F75BE1-934E-41E7-ACDA-5E83906F6605}" type="datetimeFigureOut">
              <a:rPr lang="en-GB" smtClean="0"/>
              <a:t>03/04/2024</a:t>
            </a:fld>
            <a:endParaRPr lang="en-GB"/>
          </a:p>
        </p:txBody>
      </p:sp>
      <p:sp>
        <p:nvSpPr>
          <p:cNvPr id="5" name="Footer Placeholder 4">
            <a:extLst>
              <a:ext uri="{FF2B5EF4-FFF2-40B4-BE49-F238E27FC236}">
                <a16:creationId xmlns:a16="http://schemas.microsoft.com/office/drawing/2014/main" id="{87AADE5D-947D-4BE3-858C-EC66359DAB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CDFE73-CEC0-416D-A3AA-55FF98D1A203}"/>
              </a:ext>
            </a:extLst>
          </p:cNvPr>
          <p:cNvSpPr>
            <a:spLocks noGrp="1"/>
          </p:cNvSpPr>
          <p:nvPr>
            <p:ph type="sldNum" sz="quarter" idx="12"/>
          </p:nvPr>
        </p:nvSpPr>
        <p:spPr/>
        <p:txBody>
          <a:bodyPr/>
          <a:lstStyle/>
          <a:p>
            <a:fld id="{E0DC1B65-C3B1-44DB-B175-BBD9F8A47B94}" type="slidenum">
              <a:rPr lang="en-GB" smtClean="0"/>
              <a:t>‹#›</a:t>
            </a:fld>
            <a:endParaRPr lang="en-GB"/>
          </a:p>
        </p:txBody>
      </p:sp>
    </p:spTree>
    <p:extLst>
      <p:ext uri="{BB962C8B-B14F-4D97-AF65-F5344CB8AC3E}">
        <p14:creationId xmlns:p14="http://schemas.microsoft.com/office/powerpoint/2010/main" val="216305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C8A4-E593-80EF-8864-D36DABC557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4EA3A9-0011-4FBE-A316-599C06133A3E}"/>
              </a:ext>
            </a:extLst>
          </p:cNvPr>
          <p:cNvSpPr>
            <a:spLocks noGrp="1"/>
          </p:cNvSpPr>
          <p:nvPr>
            <p:ph idx="1"/>
          </p:nvPr>
        </p:nvSpPr>
        <p:spPr>
          <a:xfrm>
            <a:off x="453600" y="1825625"/>
            <a:ext cx="11368102" cy="376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1C80CD-E50C-1C8E-CAB2-DE816B487676}"/>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5" name="Footer Placeholder 4">
            <a:extLst>
              <a:ext uri="{FF2B5EF4-FFF2-40B4-BE49-F238E27FC236}">
                <a16:creationId xmlns:a16="http://schemas.microsoft.com/office/drawing/2014/main" id="{4FBCB2FD-F076-F1AC-A9FF-BA38511B6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01FB6-AFF0-ECA1-1E59-BFB0B4765E8F}"/>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7" name="Picture 6" descr="A picture containing diagram&#10;&#10;Description automatically generated">
            <a:extLst>
              <a:ext uri="{FF2B5EF4-FFF2-40B4-BE49-F238E27FC236}">
                <a16:creationId xmlns:a16="http://schemas.microsoft.com/office/drawing/2014/main" id="{54F837D3-6F8D-1DD1-92A6-AAC89F08E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8" name="Picture 7">
            <a:extLst>
              <a:ext uri="{FF2B5EF4-FFF2-40B4-BE49-F238E27FC236}">
                <a16:creationId xmlns:a16="http://schemas.microsoft.com/office/drawing/2014/main" id="{58253B18-0F0B-FB17-CB70-6AC84EBCFC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pic>
        <p:nvPicPr>
          <p:cNvPr id="10" name="Picture 9" descr="Shape&#10;&#10;Description automatically generated">
            <a:hlinkClick r:id="" action="ppaction://noaction"/>
            <a:hlinkHover r:id="" action="ppaction://noaction" highlightClick="1"/>
            <a:extLst>
              <a:ext uri="{FF2B5EF4-FFF2-40B4-BE49-F238E27FC236}">
                <a16:creationId xmlns:a16="http://schemas.microsoft.com/office/drawing/2014/main" id="{687DD478-C064-4DFD-BD43-ED1B1D46748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39448" y="129191"/>
            <a:ext cx="543103" cy="465517"/>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DBC9F6EE-3DA0-4B74-A3C2-74C274A4BF0F}"/>
              </a:ext>
            </a:extLst>
          </p:cNvPr>
          <p:cNvSpPr/>
          <p:nvPr userDrawn="1"/>
        </p:nvSpPr>
        <p:spPr>
          <a:xfrm>
            <a:off x="11821702" y="6448262"/>
            <a:ext cx="227520" cy="26051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734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545E-3F9F-95A4-77D4-E0C2EF4D62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D991B9-C2C7-B256-3BD5-A133E8D194E2}"/>
              </a:ext>
            </a:extLst>
          </p:cNvPr>
          <p:cNvSpPr>
            <a:spLocks noGrp="1"/>
          </p:cNvSpPr>
          <p:nvPr>
            <p:ph sz="half" idx="1"/>
          </p:nvPr>
        </p:nvSpPr>
        <p:spPr>
          <a:xfrm>
            <a:off x="458920" y="1825625"/>
            <a:ext cx="5560880" cy="382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A5DF38-81DA-66B2-017F-644E08004A9E}"/>
              </a:ext>
            </a:extLst>
          </p:cNvPr>
          <p:cNvSpPr>
            <a:spLocks noGrp="1"/>
          </p:cNvSpPr>
          <p:nvPr>
            <p:ph sz="half" idx="2"/>
          </p:nvPr>
        </p:nvSpPr>
        <p:spPr>
          <a:xfrm>
            <a:off x="6177600" y="1825625"/>
            <a:ext cx="5644102" cy="382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43E54D-7E8B-E0A5-E2FF-771E9D3A1BAD}"/>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6" name="Footer Placeholder 5">
            <a:extLst>
              <a:ext uri="{FF2B5EF4-FFF2-40B4-BE49-F238E27FC236}">
                <a16:creationId xmlns:a16="http://schemas.microsoft.com/office/drawing/2014/main" id="{21D2E62C-AC2B-EE4C-E9C3-49AFC99B7B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7A081B-5D37-46D7-C679-550A7703039C}"/>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8" name="Picture 7" descr="A picture containing diagram&#10;&#10;Description automatically generated">
            <a:extLst>
              <a:ext uri="{FF2B5EF4-FFF2-40B4-BE49-F238E27FC236}">
                <a16:creationId xmlns:a16="http://schemas.microsoft.com/office/drawing/2014/main" id="{3A809ACB-F590-06A9-06C9-C5F9E7D65D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9" name="Picture 8">
            <a:extLst>
              <a:ext uri="{FF2B5EF4-FFF2-40B4-BE49-F238E27FC236}">
                <a16:creationId xmlns:a16="http://schemas.microsoft.com/office/drawing/2014/main" id="{9A6F96FB-03E6-4A59-4569-A7A73AE618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pic>
        <p:nvPicPr>
          <p:cNvPr id="11" name="Picture 10" descr="Shape&#10;&#10;Description automatically generated">
            <a:hlinkClick r:id="" action="ppaction://noaction"/>
            <a:hlinkHover r:id="" action="ppaction://noaction" highlightClick="1"/>
            <a:extLst>
              <a:ext uri="{FF2B5EF4-FFF2-40B4-BE49-F238E27FC236}">
                <a16:creationId xmlns:a16="http://schemas.microsoft.com/office/drawing/2014/main" id="{9D6E34C1-7929-42E4-9E35-5ABABD2A13C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39448" y="129191"/>
            <a:ext cx="543103" cy="465517"/>
          </a:xfrm>
          <a:prstGeom prst="rect">
            <a:avLst/>
          </a:prstGeom>
        </p:spPr>
      </p:pic>
      <p:sp>
        <p:nvSpPr>
          <p:cNvPr id="12" name="Action Button: Go Forward or Next 11">
            <a:hlinkClick r:id="" action="ppaction://hlinkshowjump?jump=nextslide" highlightClick="1"/>
            <a:extLst>
              <a:ext uri="{FF2B5EF4-FFF2-40B4-BE49-F238E27FC236}">
                <a16:creationId xmlns:a16="http://schemas.microsoft.com/office/drawing/2014/main" id="{35544E34-1FC2-43D6-821D-7B9C9C1F7F84}"/>
              </a:ext>
            </a:extLst>
          </p:cNvPr>
          <p:cNvSpPr/>
          <p:nvPr userDrawn="1"/>
        </p:nvSpPr>
        <p:spPr>
          <a:xfrm>
            <a:off x="11821702" y="6448262"/>
            <a:ext cx="227520" cy="26051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042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3" name="Picture 12" descr="A picture containing diagram&#10;&#10;Description automatically generated">
            <a:extLst>
              <a:ext uri="{FF2B5EF4-FFF2-40B4-BE49-F238E27FC236}">
                <a16:creationId xmlns:a16="http://schemas.microsoft.com/office/drawing/2014/main" id="{C47D36F1-A032-519C-B7DA-981CDE40D9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4" name="Picture 13">
            <a:extLst>
              <a:ext uri="{FF2B5EF4-FFF2-40B4-BE49-F238E27FC236}">
                <a16:creationId xmlns:a16="http://schemas.microsoft.com/office/drawing/2014/main" id="{65A62A72-618D-770D-89B7-03AFD09C32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pic>
        <p:nvPicPr>
          <p:cNvPr id="9" name="Picture 8" descr="Shape&#10;&#10;Description automatically generated">
            <a:hlinkClick r:id="" action="ppaction://noaction"/>
            <a:hlinkHover r:id="" action="ppaction://noaction" highlightClick="1"/>
            <a:extLst>
              <a:ext uri="{FF2B5EF4-FFF2-40B4-BE49-F238E27FC236}">
                <a16:creationId xmlns:a16="http://schemas.microsoft.com/office/drawing/2014/main" id="{F44B21B0-0D66-4F12-9E70-4772096B5D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39448" y="129191"/>
            <a:ext cx="543103" cy="465517"/>
          </a:xfrm>
          <a:prstGeom prst="rect">
            <a:avLst/>
          </a:prstGeom>
        </p:spPr>
      </p:pic>
      <p:sp>
        <p:nvSpPr>
          <p:cNvPr id="10" name="Action Button: Go Forward or Next 9">
            <a:hlinkClick r:id="" action="ppaction://hlinkshowjump?jump=nextslide" highlightClick="1"/>
            <a:extLst>
              <a:ext uri="{FF2B5EF4-FFF2-40B4-BE49-F238E27FC236}">
                <a16:creationId xmlns:a16="http://schemas.microsoft.com/office/drawing/2014/main" id="{0E7E7163-38D7-4091-B76C-67E188972932}"/>
              </a:ext>
            </a:extLst>
          </p:cNvPr>
          <p:cNvSpPr/>
          <p:nvPr userDrawn="1"/>
        </p:nvSpPr>
        <p:spPr>
          <a:xfrm>
            <a:off x="11821702" y="6448262"/>
            <a:ext cx="227520" cy="26051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91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st mosa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grpSp>
        <p:nvGrpSpPr>
          <p:cNvPr id="10" name="Group 9">
            <a:extLst>
              <a:ext uri="{FF2B5EF4-FFF2-40B4-BE49-F238E27FC236}">
                <a16:creationId xmlns:a16="http://schemas.microsoft.com/office/drawing/2014/main" id="{77763BFF-33C1-8A55-E909-5A3CB60697D0}"/>
              </a:ext>
            </a:extLst>
          </p:cNvPr>
          <p:cNvGrpSpPr/>
          <p:nvPr userDrawn="1"/>
        </p:nvGrpSpPr>
        <p:grpSpPr>
          <a:xfrm>
            <a:off x="-551619" y="5904638"/>
            <a:ext cx="17689729" cy="591260"/>
            <a:chOff x="-236029" y="5904638"/>
            <a:chExt cx="17689729" cy="591260"/>
          </a:xfrm>
        </p:grpSpPr>
        <p:pic>
          <p:nvPicPr>
            <p:cNvPr id="11" name="Picture 10">
              <a:extLst>
                <a:ext uri="{FF2B5EF4-FFF2-40B4-BE49-F238E27FC236}">
                  <a16:creationId xmlns:a16="http://schemas.microsoft.com/office/drawing/2014/main" id="{A1D5BAC6-1A92-BCC9-E179-66255D82C8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29" y="5904638"/>
              <a:ext cx="8837102" cy="591260"/>
            </a:xfrm>
            <a:prstGeom prst="rect">
              <a:avLst/>
            </a:prstGeom>
          </p:spPr>
        </p:pic>
        <p:pic>
          <p:nvPicPr>
            <p:cNvPr id="12" name="Picture 11">
              <a:extLst>
                <a:ext uri="{FF2B5EF4-FFF2-40B4-BE49-F238E27FC236}">
                  <a16:creationId xmlns:a16="http://schemas.microsoft.com/office/drawing/2014/main" id="{6F799EAB-D2C1-C325-15FB-1FC8C3A8D2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6598" y="5904638"/>
              <a:ext cx="8837102" cy="591260"/>
            </a:xfrm>
            <a:prstGeom prst="rect">
              <a:avLst/>
            </a:prstGeom>
          </p:spPr>
        </p:pic>
      </p:grpSp>
      <p:pic>
        <p:nvPicPr>
          <p:cNvPr id="9" name="Picture 8" descr="Shape&#10;&#10;Description automatically generated">
            <a:hlinkClick r:id="" action="ppaction://noaction"/>
            <a:hlinkHover r:id="" action="ppaction://noaction" highlightClick="1"/>
            <a:extLst>
              <a:ext uri="{FF2B5EF4-FFF2-40B4-BE49-F238E27FC236}">
                <a16:creationId xmlns:a16="http://schemas.microsoft.com/office/drawing/2014/main" id="{B89A9582-172B-40E0-978B-3D1CAA744E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39448" y="129191"/>
            <a:ext cx="543103" cy="465517"/>
          </a:xfrm>
          <a:prstGeom prst="rect">
            <a:avLst/>
          </a:prstGeom>
        </p:spPr>
      </p:pic>
      <p:sp>
        <p:nvSpPr>
          <p:cNvPr id="13" name="Action Button: Go Forward or Next 12">
            <a:hlinkClick r:id="" action="ppaction://hlinkshowjump?jump=nextslide" highlightClick="1"/>
            <a:extLst>
              <a:ext uri="{FF2B5EF4-FFF2-40B4-BE49-F238E27FC236}">
                <a16:creationId xmlns:a16="http://schemas.microsoft.com/office/drawing/2014/main" id="{CC691005-08E8-4A61-904E-8F9D77B29D07}"/>
              </a:ext>
            </a:extLst>
          </p:cNvPr>
          <p:cNvSpPr/>
          <p:nvPr userDrawn="1"/>
        </p:nvSpPr>
        <p:spPr>
          <a:xfrm>
            <a:off x="11821702" y="6448262"/>
            <a:ext cx="227520" cy="26051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344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479B-79C0-0C48-18E9-987834875041}"/>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3" name="Footer Placeholder 2">
            <a:extLst>
              <a:ext uri="{FF2B5EF4-FFF2-40B4-BE49-F238E27FC236}">
                <a16:creationId xmlns:a16="http://schemas.microsoft.com/office/drawing/2014/main" id="{42C020AB-AACD-FB05-4E8D-2EE79EAD63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CF0AE3-AC71-EA8E-4FB1-E3218F9B91C3}"/>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20" name="Picture 19" descr="A picture containing diagram&#10;&#10;Description automatically generated">
            <a:extLst>
              <a:ext uri="{FF2B5EF4-FFF2-40B4-BE49-F238E27FC236}">
                <a16:creationId xmlns:a16="http://schemas.microsoft.com/office/drawing/2014/main" id="{3AAA1621-7E3B-71FE-8B5B-836425E964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21" name="Picture 20">
            <a:extLst>
              <a:ext uri="{FF2B5EF4-FFF2-40B4-BE49-F238E27FC236}">
                <a16:creationId xmlns:a16="http://schemas.microsoft.com/office/drawing/2014/main" id="{96138E40-E1E6-1740-8262-BF4B87F80C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pic>
        <p:nvPicPr>
          <p:cNvPr id="8" name="Picture 7" descr="Shape&#10;&#10;Description automatically generated">
            <a:hlinkClick r:id="" action="ppaction://noaction"/>
            <a:hlinkHover r:id="" action="ppaction://noaction" highlightClick="1"/>
            <a:extLst>
              <a:ext uri="{FF2B5EF4-FFF2-40B4-BE49-F238E27FC236}">
                <a16:creationId xmlns:a16="http://schemas.microsoft.com/office/drawing/2014/main" id="{838AFFCC-6176-4615-BB24-3D950D81C60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39448" y="129191"/>
            <a:ext cx="543103" cy="465517"/>
          </a:xfrm>
          <a:prstGeom prst="rect">
            <a:avLst/>
          </a:prstGeom>
        </p:spPr>
      </p:pic>
      <p:sp>
        <p:nvSpPr>
          <p:cNvPr id="9" name="Action Button: Go Forward or Next 8">
            <a:hlinkClick r:id="" action="ppaction://hlinkshowjump?jump=nextslide" highlightClick="1"/>
            <a:extLst>
              <a:ext uri="{FF2B5EF4-FFF2-40B4-BE49-F238E27FC236}">
                <a16:creationId xmlns:a16="http://schemas.microsoft.com/office/drawing/2014/main" id="{C0148F4F-1F70-4785-B1F0-CC01FC90DE6A}"/>
              </a:ext>
            </a:extLst>
          </p:cNvPr>
          <p:cNvSpPr/>
          <p:nvPr userDrawn="1"/>
        </p:nvSpPr>
        <p:spPr>
          <a:xfrm>
            <a:off x="11821702" y="6448262"/>
            <a:ext cx="227520" cy="26051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126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D7B8-64B2-077E-A497-F5C5120C3A55}"/>
              </a:ext>
            </a:extLst>
          </p:cNvPr>
          <p:cNvSpPr>
            <a:spLocks noGrp="1"/>
          </p:cNvSpPr>
          <p:nvPr>
            <p:ph type="title"/>
          </p:nvPr>
        </p:nvSpPr>
        <p:spPr>
          <a:xfrm>
            <a:off x="460800" y="457200"/>
            <a:ext cx="431122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C457F0-2811-1B90-42E2-2AFC42A45BCA}"/>
              </a:ext>
            </a:extLst>
          </p:cNvPr>
          <p:cNvSpPr>
            <a:spLocks noGrp="1"/>
          </p:cNvSpPr>
          <p:nvPr>
            <p:ph idx="1"/>
          </p:nvPr>
        </p:nvSpPr>
        <p:spPr>
          <a:xfrm>
            <a:off x="5183188" y="987425"/>
            <a:ext cx="6638514" cy="4563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6FCABF-7CDF-35B2-FE0F-168EA661B373}"/>
              </a:ext>
            </a:extLst>
          </p:cNvPr>
          <p:cNvSpPr>
            <a:spLocks noGrp="1"/>
          </p:cNvSpPr>
          <p:nvPr>
            <p:ph type="body" sz="half" idx="2"/>
          </p:nvPr>
        </p:nvSpPr>
        <p:spPr>
          <a:xfrm>
            <a:off x="460800" y="2057400"/>
            <a:ext cx="4311225" cy="35692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95FC1-AB49-DEAA-A03A-4827F02F2D96}"/>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6" name="Footer Placeholder 5">
            <a:extLst>
              <a:ext uri="{FF2B5EF4-FFF2-40B4-BE49-F238E27FC236}">
                <a16:creationId xmlns:a16="http://schemas.microsoft.com/office/drawing/2014/main" id="{6254A998-6928-50DE-BD70-165B0E03D9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3B6AD8-D852-AD08-8095-3AC3ED98712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CBEBE530-54E4-A2F7-4B1D-4917FB6DBA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18B2D7B5-592B-1F99-9BD4-098DB196E9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pic>
        <p:nvPicPr>
          <p:cNvPr id="13" name="Picture 12" descr="Shape&#10;&#10;Description automatically generated">
            <a:hlinkClick r:id="" action="ppaction://noaction"/>
            <a:hlinkHover r:id="" action="ppaction://noaction" highlightClick="1"/>
            <a:extLst>
              <a:ext uri="{FF2B5EF4-FFF2-40B4-BE49-F238E27FC236}">
                <a16:creationId xmlns:a16="http://schemas.microsoft.com/office/drawing/2014/main" id="{D8D3B809-A756-45B4-98C6-3B21C28A022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39448" y="129191"/>
            <a:ext cx="543103" cy="465517"/>
          </a:xfrm>
          <a:prstGeom prst="rect">
            <a:avLst/>
          </a:prstGeom>
        </p:spPr>
      </p:pic>
      <p:sp>
        <p:nvSpPr>
          <p:cNvPr id="14" name="Action Button: Go Forward or Next 13">
            <a:hlinkClick r:id="" action="ppaction://hlinkshowjump?jump=nextslide" highlightClick="1"/>
            <a:extLst>
              <a:ext uri="{FF2B5EF4-FFF2-40B4-BE49-F238E27FC236}">
                <a16:creationId xmlns:a16="http://schemas.microsoft.com/office/drawing/2014/main" id="{56F6DBDF-1F26-46FA-BB2F-37D9037CABE5}"/>
              </a:ext>
            </a:extLst>
          </p:cNvPr>
          <p:cNvSpPr/>
          <p:nvPr userDrawn="1"/>
        </p:nvSpPr>
        <p:spPr>
          <a:xfrm>
            <a:off x="11821702" y="6448262"/>
            <a:ext cx="227520" cy="26051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289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CF98-1BCC-DF9F-C273-95DABBD1825E}"/>
              </a:ext>
            </a:extLst>
          </p:cNvPr>
          <p:cNvSpPr>
            <a:spLocks noGrp="1"/>
          </p:cNvSpPr>
          <p:nvPr>
            <p:ph type="title"/>
          </p:nvPr>
        </p:nvSpPr>
        <p:spPr>
          <a:xfrm>
            <a:off x="460800" y="457200"/>
            <a:ext cx="431122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C5A5CE-70CC-D8D7-C552-5B24898BD824}"/>
              </a:ext>
            </a:extLst>
          </p:cNvPr>
          <p:cNvSpPr>
            <a:spLocks noGrp="1"/>
          </p:cNvSpPr>
          <p:nvPr>
            <p:ph type="pic" idx="1"/>
          </p:nvPr>
        </p:nvSpPr>
        <p:spPr>
          <a:xfrm>
            <a:off x="5183188" y="457201"/>
            <a:ext cx="6638514" cy="517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B25B3AA-7E32-A72D-CEF2-1FB8B30B156B}"/>
              </a:ext>
            </a:extLst>
          </p:cNvPr>
          <p:cNvSpPr>
            <a:spLocks noGrp="1"/>
          </p:cNvSpPr>
          <p:nvPr>
            <p:ph type="body" sz="half" idx="2"/>
          </p:nvPr>
        </p:nvSpPr>
        <p:spPr>
          <a:xfrm>
            <a:off x="460800" y="2057400"/>
            <a:ext cx="4311225" cy="3577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6E2D1-753A-CB6C-E42C-47CE5F799173}"/>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6" name="Footer Placeholder 5">
            <a:extLst>
              <a:ext uri="{FF2B5EF4-FFF2-40B4-BE49-F238E27FC236}">
                <a16:creationId xmlns:a16="http://schemas.microsoft.com/office/drawing/2014/main" id="{34F3A70F-47A7-6E0E-95C1-BDCA23EAB1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681E75-192F-309D-818D-8D807DCA54F5}"/>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5E145656-EC62-D82E-D929-944901072E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9DB04F9E-AD6B-A10D-F730-7A9DD53A19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pic>
        <p:nvPicPr>
          <p:cNvPr id="13" name="Picture 12" descr="Shape&#10;&#10;Description automatically generated">
            <a:hlinkClick r:id="" action="ppaction://noaction"/>
            <a:hlinkHover r:id="" action="ppaction://noaction" highlightClick="1"/>
            <a:extLst>
              <a:ext uri="{FF2B5EF4-FFF2-40B4-BE49-F238E27FC236}">
                <a16:creationId xmlns:a16="http://schemas.microsoft.com/office/drawing/2014/main" id="{2FEEA9CF-FC0B-4268-B6C9-51A21A319F7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39448" y="129191"/>
            <a:ext cx="543103" cy="465517"/>
          </a:xfrm>
          <a:prstGeom prst="rect">
            <a:avLst/>
          </a:prstGeom>
        </p:spPr>
      </p:pic>
      <p:sp>
        <p:nvSpPr>
          <p:cNvPr id="14" name="Action Button: Go Forward or Next 13">
            <a:hlinkClick r:id="" action="ppaction://hlinkshowjump?jump=nextslide" highlightClick="1"/>
            <a:extLst>
              <a:ext uri="{FF2B5EF4-FFF2-40B4-BE49-F238E27FC236}">
                <a16:creationId xmlns:a16="http://schemas.microsoft.com/office/drawing/2014/main" id="{09A0BB43-4995-41FC-BA5D-9860C07AB86A}"/>
              </a:ext>
            </a:extLst>
          </p:cNvPr>
          <p:cNvSpPr/>
          <p:nvPr userDrawn="1"/>
        </p:nvSpPr>
        <p:spPr>
          <a:xfrm>
            <a:off x="11821702" y="6448262"/>
            <a:ext cx="227520" cy="26051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140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20A4B-E24B-B929-F3B7-6F010CBEFD1D}"/>
              </a:ext>
            </a:extLst>
          </p:cNvPr>
          <p:cNvSpPr>
            <a:spLocks noGrp="1"/>
          </p:cNvSpPr>
          <p:nvPr>
            <p:ph type="title"/>
          </p:nvPr>
        </p:nvSpPr>
        <p:spPr>
          <a:xfrm>
            <a:off x="453600" y="365125"/>
            <a:ext cx="11368102" cy="1325563"/>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65D54C-334A-4CAB-3906-A5AD3F98A2E9}"/>
              </a:ext>
            </a:extLst>
          </p:cNvPr>
          <p:cNvSpPr>
            <a:spLocks noGrp="1"/>
          </p:cNvSpPr>
          <p:nvPr>
            <p:ph type="body" idx="1"/>
          </p:nvPr>
        </p:nvSpPr>
        <p:spPr>
          <a:xfrm>
            <a:off x="453600" y="1825625"/>
            <a:ext cx="1136810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79C2A1-FC46-E6FC-F098-E930DF2C82DE}"/>
              </a:ext>
            </a:extLst>
          </p:cNvPr>
          <p:cNvSpPr>
            <a:spLocks noGrp="1"/>
          </p:cNvSpPr>
          <p:nvPr>
            <p:ph type="dt" sz="half" idx="2"/>
          </p:nvPr>
        </p:nvSpPr>
        <p:spPr>
          <a:xfrm>
            <a:off x="2984600" y="6356350"/>
            <a:ext cx="24760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FB2C52-EA41-6F47-9888-AA140085CA19}" type="datetimeFigureOut">
              <a:rPr lang="en-GB" smtClean="0"/>
              <a:pPr/>
              <a:t>03/04/2024</a:t>
            </a:fld>
            <a:endParaRPr lang="en-GB"/>
          </a:p>
        </p:txBody>
      </p:sp>
      <p:sp>
        <p:nvSpPr>
          <p:cNvPr id="5" name="Footer Placeholder 4">
            <a:extLst>
              <a:ext uri="{FF2B5EF4-FFF2-40B4-BE49-F238E27FC236}">
                <a16:creationId xmlns:a16="http://schemas.microsoft.com/office/drawing/2014/main" id="{375C6CBB-15F2-BB90-32A6-B5F2FD7643AE}"/>
              </a:ext>
            </a:extLst>
          </p:cNvPr>
          <p:cNvSpPr>
            <a:spLocks noGrp="1"/>
          </p:cNvSpPr>
          <p:nvPr>
            <p:ph type="ftr" sz="quarter" idx="3"/>
          </p:nvPr>
        </p:nvSpPr>
        <p:spPr>
          <a:xfrm>
            <a:off x="5824800" y="6356350"/>
            <a:ext cx="42264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B7C8291D-F1AF-809E-39B4-53F2B11FE038}"/>
              </a:ext>
            </a:extLst>
          </p:cNvPr>
          <p:cNvSpPr>
            <a:spLocks noGrp="1"/>
          </p:cNvSpPr>
          <p:nvPr>
            <p:ph type="sldNum" sz="quarter" idx="4"/>
          </p:nvPr>
        </p:nvSpPr>
        <p:spPr>
          <a:xfrm>
            <a:off x="10396799" y="6356350"/>
            <a:ext cx="1424903"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52134C-DD39-9A46-9E9D-A910E1364561}" type="slidenum">
              <a:rPr lang="en-GB" smtClean="0"/>
              <a:pPr/>
              <a:t>‹#›</a:t>
            </a:fld>
            <a:endParaRPr lang="en-GB"/>
          </a:p>
        </p:txBody>
      </p:sp>
    </p:spTree>
    <p:extLst>
      <p:ext uri="{BB962C8B-B14F-4D97-AF65-F5344CB8AC3E}">
        <p14:creationId xmlns:p14="http://schemas.microsoft.com/office/powerpoint/2010/main" val="2482936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20A4B-E24B-B929-F3B7-6F010CBEFD1D}"/>
              </a:ext>
            </a:extLst>
          </p:cNvPr>
          <p:cNvSpPr>
            <a:spLocks noGrp="1"/>
          </p:cNvSpPr>
          <p:nvPr>
            <p:ph type="title"/>
          </p:nvPr>
        </p:nvSpPr>
        <p:spPr>
          <a:xfrm>
            <a:off x="453600" y="365125"/>
            <a:ext cx="11368102" cy="1325563"/>
          </a:xfrm>
          <a:prstGeom prst="rect">
            <a:avLst/>
          </a:prstGeom>
        </p:spPr>
        <p:txBody>
          <a:bodyPr vert="horz" lIns="91440" tIns="45720" rIns="91440" bIns="4572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0865D54C-334A-4CAB-3906-A5AD3F98A2E9}"/>
              </a:ext>
            </a:extLst>
          </p:cNvPr>
          <p:cNvSpPr>
            <a:spLocks noGrp="1"/>
          </p:cNvSpPr>
          <p:nvPr>
            <p:ph type="body" idx="1"/>
          </p:nvPr>
        </p:nvSpPr>
        <p:spPr>
          <a:xfrm>
            <a:off x="453600" y="1825625"/>
            <a:ext cx="11368102"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579C2A1-FC46-E6FC-F098-E930DF2C82DE}"/>
              </a:ext>
            </a:extLst>
          </p:cNvPr>
          <p:cNvSpPr>
            <a:spLocks noGrp="1"/>
          </p:cNvSpPr>
          <p:nvPr>
            <p:ph type="dt" sz="half" idx="2"/>
          </p:nvPr>
        </p:nvSpPr>
        <p:spPr>
          <a:xfrm>
            <a:off x="2984600" y="6356350"/>
            <a:ext cx="24760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FB2C52-EA41-6F47-9888-AA140085CA19}" type="datetimeFigureOut">
              <a:rPr lang="en-GB" smtClean="0"/>
              <a:pPr/>
              <a:t>03/04/2024</a:t>
            </a:fld>
            <a:endParaRPr lang="en-GB"/>
          </a:p>
        </p:txBody>
      </p:sp>
      <p:sp>
        <p:nvSpPr>
          <p:cNvPr id="5" name="Footer Placeholder 4">
            <a:extLst>
              <a:ext uri="{FF2B5EF4-FFF2-40B4-BE49-F238E27FC236}">
                <a16:creationId xmlns:a16="http://schemas.microsoft.com/office/drawing/2014/main" id="{375C6CBB-15F2-BB90-32A6-B5F2FD7643AE}"/>
              </a:ext>
            </a:extLst>
          </p:cNvPr>
          <p:cNvSpPr>
            <a:spLocks noGrp="1"/>
          </p:cNvSpPr>
          <p:nvPr>
            <p:ph type="ftr" sz="quarter" idx="3"/>
          </p:nvPr>
        </p:nvSpPr>
        <p:spPr>
          <a:xfrm>
            <a:off x="5824800" y="6356350"/>
            <a:ext cx="42264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B7C8291D-F1AF-809E-39B4-53F2B11FE038}"/>
              </a:ext>
            </a:extLst>
          </p:cNvPr>
          <p:cNvSpPr>
            <a:spLocks noGrp="1"/>
          </p:cNvSpPr>
          <p:nvPr>
            <p:ph type="sldNum" sz="quarter" idx="4"/>
          </p:nvPr>
        </p:nvSpPr>
        <p:spPr>
          <a:xfrm>
            <a:off x="10396799" y="6356350"/>
            <a:ext cx="1424903"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52134C-DD39-9A46-9E9D-A910E1364561}" type="slidenum">
              <a:rPr lang="en-GB" smtClean="0"/>
              <a:pPr/>
              <a:t>‹#›</a:t>
            </a:fld>
            <a:endParaRPr lang="en-GB"/>
          </a:p>
        </p:txBody>
      </p:sp>
    </p:spTree>
    <p:extLst>
      <p:ext uri="{BB962C8B-B14F-4D97-AF65-F5344CB8AC3E}">
        <p14:creationId xmlns:p14="http://schemas.microsoft.com/office/powerpoint/2010/main" val="1600153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slide" Target="slide16.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6.xml"/><Relationship Id="rId1" Type="http://schemas.openxmlformats.org/officeDocument/2006/relationships/slideLayout" Target="../slideLayouts/slideLayout10.xml"/><Relationship Id="rId6" Type="http://schemas.openxmlformats.org/officeDocument/2006/relationships/slide" Target="slide39.xml"/><Relationship Id="rId5" Type="http://schemas.openxmlformats.org/officeDocument/2006/relationships/slide" Target="slide33.xml"/><Relationship Id="rId4"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50.xml"/><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slide" Target="slide39.xml"/><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slide" Target="slide33.xml"/><Relationship Id="rId5" Type="http://schemas.openxmlformats.org/officeDocument/2006/relationships/image" Target="../media/image26.png"/><Relationship Id="rId10" Type="http://schemas.openxmlformats.org/officeDocument/2006/relationships/slide" Target="slide24.xml"/><Relationship Id="rId4" Type="http://schemas.openxmlformats.org/officeDocument/2006/relationships/image" Target="../media/image25.png"/><Relationship Id="rId9"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20.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6F4E-104A-CE6B-05C1-6CDB81261535}"/>
              </a:ext>
            </a:extLst>
          </p:cNvPr>
          <p:cNvSpPr>
            <a:spLocks noGrp="1"/>
          </p:cNvSpPr>
          <p:nvPr>
            <p:ph type="ctrTitle"/>
          </p:nvPr>
        </p:nvSpPr>
        <p:spPr/>
        <p:txBody>
          <a:bodyPr/>
          <a:lstStyle/>
          <a:p>
            <a:r>
              <a:rPr lang="en-GB" b="0" dirty="0"/>
              <a:t>End of Life Insights Pack</a:t>
            </a:r>
            <a:br>
              <a:rPr lang="en-GB" b="0" dirty="0"/>
            </a:br>
            <a:br>
              <a:rPr lang="en-GB" b="0" dirty="0"/>
            </a:br>
            <a:r>
              <a:rPr lang="en-GB" sz="2000" b="0" dirty="0"/>
              <a:t>September 2023</a:t>
            </a:r>
            <a:endParaRPr lang="en-GB" sz="2000" dirty="0"/>
          </a:p>
        </p:txBody>
      </p:sp>
      <p:sp>
        <p:nvSpPr>
          <p:cNvPr id="3" name="Subtitle 2">
            <a:extLst>
              <a:ext uri="{FF2B5EF4-FFF2-40B4-BE49-F238E27FC236}">
                <a16:creationId xmlns:a16="http://schemas.microsoft.com/office/drawing/2014/main" id="{9E8F09BF-DBF9-6FF9-6AFA-583095D7B3B9}"/>
              </a:ext>
            </a:extLst>
          </p:cNvPr>
          <p:cNvSpPr>
            <a:spLocks noGrp="1"/>
          </p:cNvSpPr>
          <p:nvPr>
            <p:ph type="subTitle" idx="1"/>
          </p:nvPr>
        </p:nvSpPr>
        <p:spPr/>
        <p:txBody>
          <a:bodyPr>
            <a:normAutofit/>
          </a:bodyPr>
          <a:lstStyle/>
          <a:p>
            <a:r>
              <a:rPr lang="en-GB"/>
              <a:t>Dr Heidi Bowring, Clinical Fellow</a:t>
            </a:r>
          </a:p>
          <a:p>
            <a:r>
              <a:rPr lang="en-GB"/>
              <a:t>Dr Sam </a:t>
            </a:r>
            <a:r>
              <a:rPr lang="en-GB" err="1"/>
              <a:t>Williamson,</a:t>
            </a:r>
            <a:r>
              <a:rPr lang="en-GB"/>
              <a:t> Associate Medical Director</a:t>
            </a:r>
          </a:p>
        </p:txBody>
      </p:sp>
    </p:spTree>
    <p:extLst>
      <p:ext uri="{BB962C8B-B14F-4D97-AF65-F5344CB8AC3E}">
        <p14:creationId xmlns:p14="http://schemas.microsoft.com/office/powerpoint/2010/main" val="149214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5BF2-4EFB-222C-3641-A8878A1A3E8A}"/>
              </a:ext>
            </a:extLst>
          </p:cNvPr>
          <p:cNvSpPr>
            <a:spLocks noGrp="1"/>
          </p:cNvSpPr>
          <p:nvPr>
            <p:ph type="title"/>
          </p:nvPr>
        </p:nvSpPr>
        <p:spPr/>
        <p:txBody>
          <a:bodyPr/>
          <a:lstStyle/>
          <a:p>
            <a:r>
              <a:rPr lang="en-GB"/>
              <a:t>Identification: EOL Register by PCN</a:t>
            </a:r>
          </a:p>
        </p:txBody>
      </p:sp>
      <p:graphicFrame>
        <p:nvGraphicFramePr>
          <p:cNvPr id="8" name="Content Placeholder 7">
            <a:extLst>
              <a:ext uri="{FF2B5EF4-FFF2-40B4-BE49-F238E27FC236}">
                <a16:creationId xmlns:a16="http://schemas.microsoft.com/office/drawing/2014/main" id="{BE381826-0119-DCE8-D2F1-AE9F34B85AC3}"/>
              </a:ext>
            </a:extLst>
          </p:cNvPr>
          <p:cNvGraphicFramePr>
            <a:graphicFrameLocks noGrp="1"/>
          </p:cNvGraphicFramePr>
          <p:nvPr>
            <p:ph idx="1"/>
            <p:extLst>
              <p:ext uri="{D42A27DB-BD31-4B8C-83A1-F6EECF244321}">
                <p14:modId xmlns:p14="http://schemas.microsoft.com/office/powerpoint/2010/main" val="3053114532"/>
              </p:ext>
            </p:extLst>
          </p:nvPr>
        </p:nvGraphicFramePr>
        <p:xfrm>
          <a:off x="4357431" y="1204873"/>
          <a:ext cx="3662478" cy="4014058"/>
        </p:xfrm>
        <a:graphic>
          <a:graphicData uri="http://schemas.openxmlformats.org/drawingml/2006/table">
            <a:tbl>
              <a:tblPr firstRow="1" lastRow="1" bandRow="1">
                <a:tableStyleId>{9DCAF9ED-07DC-4A11-8D7F-57B35C25682E}</a:tableStyleId>
              </a:tblPr>
              <a:tblGrid>
                <a:gridCol w="1220826">
                  <a:extLst>
                    <a:ext uri="{9D8B030D-6E8A-4147-A177-3AD203B41FA5}">
                      <a16:colId xmlns:a16="http://schemas.microsoft.com/office/drawing/2014/main" val="2229778011"/>
                    </a:ext>
                  </a:extLst>
                </a:gridCol>
                <a:gridCol w="1220826">
                  <a:extLst>
                    <a:ext uri="{9D8B030D-6E8A-4147-A177-3AD203B41FA5}">
                      <a16:colId xmlns:a16="http://schemas.microsoft.com/office/drawing/2014/main" val="4221899821"/>
                    </a:ext>
                  </a:extLst>
                </a:gridCol>
                <a:gridCol w="1220826">
                  <a:extLst>
                    <a:ext uri="{9D8B030D-6E8A-4147-A177-3AD203B41FA5}">
                      <a16:colId xmlns:a16="http://schemas.microsoft.com/office/drawing/2014/main" val="1733249479"/>
                    </a:ext>
                  </a:extLst>
                </a:gridCol>
              </a:tblGrid>
              <a:tr h="458733">
                <a:tc>
                  <a:txBody>
                    <a:bodyPr/>
                    <a:lstStyle/>
                    <a:p>
                      <a:pPr marL="72000" algn="ctr" fontAlgn="ctr"/>
                      <a:r>
                        <a:rPr lang="en-GB" sz="1050" u="none" strike="noStrike">
                          <a:effectLst/>
                          <a:latin typeface="+mn-lt"/>
                        </a:rPr>
                        <a:t>PCN</a:t>
                      </a:r>
                      <a:endParaRPr lang="en-GB" sz="1050" b="1" i="0" u="none" strike="noStrike">
                        <a:solidFill>
                          <a:srgbClr val="000000"/>
                        </a:solidFill>
                        <a:effectLst/>
                        <a:latin typeface="+mn-lt"/>
                      </a:endParaRPr>
                    </a:p>
                  </a:txBody>
                  <a:tcPr marL="3955" marR="3955" marT="3955" marB="0" anchor="ctr"/>
                </a:tc>
                <a:tc>
                  <a:txBody>
                    <a:bodyPr/>
                    <a:lstStyle/>
                    <a:p>
                      <a:pPr marL="72000" algn="ctr" fontAlgn="ctr"/>
                      <a:r>
                        <a:rPr lang="en-GB" sz="1050" u="none" strike="noStrike">
                          <a:effectLst/>
                          <a:latin typeface="+mn-lt"/>
                        </a:rPr>
                        <a:t>No. of patients on the </a:t>
                      </a:r>
                      <a:r>
                        <a:rPr lang="en-GB" sz="1050" u="none" strike="noStrike" err="1">
                          <a:effectLst/>
                          <a:latin typeface="+mn-lt"/>
                        </a:rPr>
                        <a:t>EoL</a:t>
                      </a:r>
                      <a:r>
                        <a:rPr lang="en-GB" sz="1050" u="none" strike="noStrike">
                          <a:effectLst/>
                          <a:latin typeface="+mn-lt"/>
                        </a:rPr>
                        <a:t> register</a:t>
                      </a:r>
                      <a:endParaRPr lang="en-GB" sz="1050" b="1" i="0" u="none" strike="noStrike">
                        <a:solidFill>
                          <a:srgbClr val="000000"/>
                        </a:solidFill>
                        <a:effectLst/>
                        <a:latin typeface="+mn-lt"/>
                      </a:endParaRPr>
                    </a:p>
                  </a:txBody>
                  <a:tcPr marL="3955" marR="3955" marT="3955" marB="0" anchor="ctr"/>
                </a:tc>
                <a:tc>
                  <a:txBody>
                    <a:bodyPr/>
                    <a:lstStyle/>
                    <a:p>
                      <a:pPr marL="72000" marR="0" lvl="0" indent="0" algn="ctr" defTabSz="914400" rtl="0" eaLnBrk="1" fontAlgn="ctr" latinLnBrk="0" hangingPunct="1">
                        <a:lnSpc>
                          <a:spcPct val="100000"/>
                        </a:lnSpc>
                        <a:spcBef>
                          <a:spcPts val="0"/>
                        </a:spcBef>
                        <a:spcAft>
                          <a:spcPts val="0"/>
                        </a:spcAft>
                        <a:buClrTx/>
                        <a:buSzTx/>
                        <a:buFontTx/>
                        <a:buNone/>
                        <a:tabLst/>
                        <a:defRPr/>
                      </a:pPr>
                      <a:r>
                        <a:rPr lang="en-GB" sz="1050" b="1" i="0" u="none" strike="noStrike">
                          <a:solidFill>
                            <a:schemeClr val="bg1"/>
                          </a:solidFill>
                          <a:effectLst/>
                          <a:latin typeface="+mn-lt"/>
                        </a:rPr>
                        <a:t>% of registered list</a:t>
                      </a:r>
                    </a:p>
                  </a:txBody>
                  <a:tcPr marL="3955" marR="3955" marT="3955" marB="0" anchor="ctr"/>
                </a:tc>
                <a:extLst>
                  <a:ext uri="{0D108BD9-81ED-4DB2-BD59-A6C34878D82A}">
                    <a16:rowId xmlns:a16="http://schemas.microsoft.com/office/drawing/2014/main" val="514878006"/>
                  </a:ext>
                </a:extLst>
              </a:tr>
              <a:tr h="241230">
                <a:tc>
                  <a:txBody>
                    <a:bodyPr/>
                    <a:lstStyle/>
                    <a:p>
                      <a:pPr marL="72000" algn="l" fontAlgn="b"/>
                      <a:r>
                        <a:rPr lang="en-GB" sz="1050" u="none" strike="noStrike">
                          <a:effectLst/>
                          <a:latin typeface="+mn-lt"/>
                        </a:rPr>
                        <a:t>BROXBOURNE ALLIANCE</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201</a:t>
                      </a:r>
                    </a:p>
                  </a:txBody>
                  <a:tcPr marL="7620" marR="7620" marT="7620" marB="0" anchor="b"/>
                </a:tc>
                <a:tc>
                  <a:txBody>
                    <a:bodyPr/>
                    <a:lstStyle/>
                    <a:p>
                      <a:pPr marL="72000" algn="ctr" fontAlgn="b"/>
                      <a:r>
                        <a:rPr lang="en-GB" sz="1050" b="0" i="0" u="none" strike="noStrike">
                          <a:solidFill>
                            <a:srgbClr val="0F0F0F"/>
                          </a:solidFill>
                          <a:effectLst/>
                          <a:latin typeface="+mn-lt"/>
                        </a:rPr>
                        <a:t>0.44%</a:t>
                      </a:r>
                    </a:p>
                  </a:txBody>
                  <a:tcPr marL="7620" marR="7620" marT="7620" marB="0" anchor="b"/>
                </a:tc>
                <a:extLst>
                  <a:ext uri="{0D108BD9-81ED-4DB2-BD59-A6C34878D82A}">
                    <a16:rowId xmlns:a16="http://schemas.microsoft.com/office/drawing/2014/main" val="3598018992"/>
                  </a:ext>
                </a:extLst>
              </a:tr>
              <a:tr h="241230">
                <a:tc>
                  <a:txBody>
                    <a:bodyPr/>
                    <a:lstStyle/>
                    <a:p>
                      <a:pPr marL="72000" algn="l" fontAlgn="b"/>
                      <a:r>
                        <a:rPr lang="en-GB" sz="1050" u="none" strike="noStrike">
                          <a:effectLst/>
                          <a:latin typeface="+mn-lt"/>
                        </a:rPr>
                        <a:t>HATFIELD</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200</a:t>
                      </a:r>
                    </a:p>
                  </a:txBody>
                  <a:tcPr marL="7620" marR="7620" marT="7620" marB="0" anchor="b"/>
                </a:tc>
                <a:tc>
                  <a:txBody>
                    <a:bodyPr/>
                    <a:lstStyle/>
                    <a:p>
                      <a:pPr marL="72000" algn="ctr" fontAlgn="b"/>
                      <a:r>
                        <a:rPr lang="en-GB" sz="1050" b="0" i="0" u="none" strike="noStrike">
                          <a:solidFill>
                            <a:srgbClr val="0F0F0F"/>
                          </a:solidFill>
                          <a:effectLst/>
                          <a:latin typeface="+mn-lt"/>
                        </a:rPr>
                        <a:t>0.39%</a:t>
                      </a:r>
                    </a:p>
                  </a:txBody>
                  <a:tcPr marL="7620" marR="7620" marT="7620" marB="0" anchor="b"/>
                </a:tc>
                <a:extLst>
                  <a:ext uri="{0D108BD9-81ED-4DB2-BD59-A6C34878D82A}">
                    <a16:rowId xmlns:a16="http://schemas.microsoft.com/office/drawing/2014/main" val="3075723051"/>
                  </a:ext>
                </a:extLst>
              </a:tr>
              <a:tr h="241230">
                <a:tc>
                  <a:txBody>
                    <a:bodyPr/>
                    <a:lstStyle/>
                    <a:p>
                      <a:pPr marL="72000" algn="l" fontAlgn="b"/>
                      <a:r>
                        <a:rPr lang="en-GB" sz="1050" u="none" strike="noStrike">
                          <a:effectLst/>
                          <a:latin typeface="+mn-lt"/>
                        </a:rPr>
                        <a:t>HERTFORD AND RURALS</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241</a:t>
                      </a:r>
                    </a:p>
                  </a:txBody>
                  <a:tcPr marL="7620" marR="7620" marT="7620" marB="0" anchor="b"/>
                </a:tc>
                <a:tc>
                  <a:txBody>
                    <a:bodyPr/>
                    <a:lstStyle/>
                    <a:p>
                      <a:pPr marL="72000" algn="ctr" fontAlgn="b"/>
                      <a:r>
                        <a:rPr lang="en-GB" sz="1050" b="0" i="0" u="none" strike="noStrike">
                          <a:solidFill>
                            <a:srgbClr val="0F0F0F"/>
                          </a:solidFill>
                          <a:effectLst/>
                          <a:latin typeface="+mn-lt"/>
                        </a:rPr>
                        <a:t>0.47%</a:t>
                      </a:r>
                    </a:p>
                  </a:txBody>
                  <a:tcPr marL="7620" marR="7620" marT="7620" marB="0" anchor="b"/>
                </a:tc>
                <a:extLst>
                  <a:ext uri="{0D108BD9-81ED-4DB2-BD59-A6C34878D82A}">
                    <a16:rowId xmlns:a16="http://schemas.microsoft.com/office/drawing/2014/main" val="1301446420"/>
                  </a:ext>
                </a:extLst>
              </a:tr>
              <a:tr h="241230">
                <a:tc>
                  <a:txBody>
                    <a:bodyPr/>
                    <a:lstStyle/>
                    <a:p>
                      <a:pPr marL="72000" algn="l" fontAlgn="b"/>
                      <a:r>
                        <a:rPr lang="en-GB" sz="1050" u="none" strike="noStrike">
                          <a:effectLst/>
                          <a:latin typeface="+mn-lt"/>
                        </a:rPr>
                        <a:t>HITCHIN AND WHITWELL</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686</a:t>
                      </a:r>
                    </a:p>
                  </a:txBody>
                  <a:tcPr marL="7620" marR="7620" marT="7620" marB="0" anchor="b"/>
                </a:tc>
                <a:tc>
                  <a:txBody>
                    <a:bodyPr/>
                    <a:lstStyle/>
                    <a:p>
                      <a:pPr marL="72000" algn="ctr" fontAlgn="b"/>
                      <a:r>
                        <a:rPr lang="en-GB" sz="1050" b="0" i="0" u="none" strike="noStrike">
                          <a:solidFill>
                            <a:srgbClr val="0F0F0F"/>
                          </a:solidFill>
                          <a:effectLst/>
                          <a:latin typeface="+mn-lt"/>
                        </a:rPr>
                        <a:t>1.08%</a:t>
                      </a:r>
                    </a:p>
                  </a:txBody>
                  <a:tcPr marL="7620" marR="7620" marT="7620" marB="0" anchor="b"/>
                </a:tc>
                <a:extLst>
                  <a:ext uri="{0D108BD9-81ED-4DB2-BD59-A6C34878D82A}">
                    <a16:rowId xmlns:a16="http://schemas.microsoft.com/office/drawing/2014/main" val="1997089010"/>
                  </a:ext>
                </a:extLst>
              </a:tr>
              <a:tr h="320322">
                <a:tc>
                  <a:txBody>
                    <a:bodyPr/>
                    <a:lstStyle/>
                    <a:p>
                      <a:pPr marL="72000" algn="l" fontAlgn="b"/>
                      <a:r>
                        <a:rPr lang="en-GB" sz="1050" u="none" strike="noStrike">
                          <a:effectLst/>
                          <a:latin typeface="+mn-lt"/>
                        </a:rPr>
                        <a:t>HODDESDON &amp; BROXBOURNE</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147</a:t>
                      </a:r>
                    </a:p>
                  </a:txBody>
                  <a:tcPr marL="7620" marR="7620" marT="7620" marB="0" anchor="b"/>
                </a:tc>
                <a:tc>
                  <a:txBody>
                    <a:bodyPr/>
                    <a:lstStyle/>
                    <a:p>
                      <a:pPr marL="72000" algn="ctr" fontAlgn="b"/>
                      <a:r>
                        <a:rPr lang="en-GB" sz="1050" b="0" i="0" u="none" strike="noStrike">
                          <a:solidFill>
                            <a:srgbClr val="0F0F0F"/>
                          </a:solidFill>
                          <a:effectLst/>
                          <a:latin typeface="+mn-lt"/>
                        </a:rPr>
                        <a:t>0.35%</a:t>
                      </a:r>
                    </a:p>
                  </a:txBody>
                  <a:tcPr marL="7620" marR="7620" marT="7620" marB="0" anchor="b"/>
                </a:tc>
                <a:extLst>
                  <a:ext uri="{0D108BD9-81ED-4DB2-BD59-A6C34878D82A}">
                    <a16:rowId xmlns:a16="http://schemas.microsoft.com/office/drawing/2014/main" val="3017827527"/>
                  </a:ext>
                </a:extLst>
              </a:tr>
              <a:tr h="241230">
                <a:tc>
                  <a:txBody>
                    <a:bodyPr/>
                    <a:lstStyle/>
                    <a:p>
                      <a:pPr marL="72000" algn="l" fontAlgn="b"/>
                      <a:r>
                        <a:rPr lang="en-GB" sz="1050" u="none" strike="noStrike">
                          <a:effectLst/>
                          <a:latin typeface="+mn-lt"/>
                        </a:rPr>
                        <a:t>ICKNIELD</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424</a:t>
                      </a:r>
                    </a:p>
                  </a:txBody>
                  <a:tcPr marL="7620" marR="7620" marT="7620" marB="0" anchor="b"/>
                </a:tc>
                <a:tc>
                  <a:txBody>
                    <a:bodyPr/>
                    <a:lstStyle/>
                    <a:p>
                      <a:pPr marL="72000" algn="ctr" fontAlgn="b"/>
                      <a:r>
                        <a:rPr lang="en-GB" sz="1050" b="0" i="0" u="none" strike="noStrike">
                          <a:solidFill>
                            <a:srgbClr val="0F0F0F"/>
                          </a:solidFill>
                          <a:effectLst/>
                          <a:latin typeface="+mn-lt"/>
                        </a:rPr>
                        <a:t>0.74%</a:t>
                      </a:r>
                    </a:p>
                  </a:txBody>
                  <a:tcPr marL="7620" marR="7620" marT="7620" marB="0" anchor="b"/>
                </a:tc>
                <a:extLst>
                  <a:ext uri="{0D108BD9-81ED-4DB2-BD59-A6C34878D82A}">
                    <a16:rowId xmlns:a16="http://schemas.microsoft.com/office/drawing/2014/main" val="3600756013"/>
                  </a:ext>
                </a:extLst>
              </a:tr>
              <a:tr h="241230">
                <a:tc>
                  <a:txBody>
                    <a:bodyPr/>
                    <a:lstStyle/>
                    <a:p>
                      <a:pPr marL="72000" algn="l" fontAlgn="b"/>
                      <a:r>
                        <a:rPr lang="en-GB" sz="1050" u="none" strike="noStrike">
                          <a:effectLst/>
                          <a:latin typeface="+mn-lt"/>
                        </a:rPr>
                        <a:t>LEA VALLEY HEALTH</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110</a:t>
                      </a:r>
                    </a:p>
                  </a:txBody>
                  <a:tcPr marL="7620" marR="7620" marT="7620" marB="0" anchor="b"/>
                </a:tc>
                <a:tc>
                  <a:txBody>
                    <a:bodyPr/>
                    <a:lstStyle/>
                    <a:p>
                      <a:pPr marL="72000" algn="ctr" fontAlgn="b"/>
                      <a:r>
                        <a:rPr lang="en-GB" sz="1050" b="0" i="0" u="none" strike="noStrike">
                          <a:solidFill>
                            <a:srgbClr val="0F0F0F"/>
                          </a:solidFill>
                          <a:effectLst/>
                          <a:latin typeface="+mn-lt"/>
                        </a:rPr>
                        <a:t>0.34%</a:t>
                      </a:r>
                    </a:p>
                  </a:txBody>
                  <a:tcPr marL="7620" marR="7620" marT="7620" marB="0" anchor="b"/>
                </a:tc>
                <a:extLst>
                  <a:ext uri="{0D108BD9-81ED-4DB2-BD59-A6C34878D82A}">
                    <a16:rowId xmlns:a16="http://schemas.microsoft.com/office/drawing/2014/main" val="357484364"/>
                  </a:ext>
                </a:extLst>
              </a:tr>
              <a:tr h="241230">
                <a:tc>
                  <a:txBody>
                    <a:bodyPr/>
                    <a:lstStyle/>
                    <a:p>
                      <a:pPr marL="72000" algn="l" fontAlgn="b"/>
                      <a:r>
                        <a:rPr lang="en-GB" sz="1050" u="none" strike="noStrike">
                          <a:effectLst/>
                          <a:latin typeface="+mn-lt"/>
                        </a:rPr>
                        <a:t>STEVENAGE NORTH</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212</a:t>
                      </a:r>
                    </a:p>
                  </a:txBody>
                  <a:tcPr marL="7620" marR="7620" marT="7620" marB="0" anchor="b"/>
                </a:tc>
                <a:tc>
                  <a:txBody>
                    <a:bodyPr/>
                    <a:lstStyle/>
                    <a:p>
                      <a:pPr marL="72000" algn="ctr" fontAlgn="b"/>
                      <a:r>
                        <a:rPr lang="en-GB" sz="1050" b="0" i="0" u="none" strike="noStrike">
                          <a:solidFill>
                            <a:srgbClr val="0F0F0F"/>
                          </a:solidFill>
                          <a:effectLst/>
                          <a:latin typeface="+mn-lt"/>
                        </a:rPr>
                        <a:t>0.38%</a:t>
                      </a:r>
                    </a:p>
                  </a:txBody>
                  <a:tcPr marL="7620" marR="7620" marT="7620" marB="0" anchor="b"/>
                </a:tc>
                <a:extLst>
                  <a:ext uri="{0D108BD9-81ED-4DB2-BD59-A6C34878D82A}">
                    <a16:rowId xmlns:a16="http://schemas.microsoft.com/office/drawing/2014/main" val="1248373175"/>
                  </a:ext>
                </a:extLst>
              </a:tr>
              <a:tr h="241230">
                <a:tc>
                  <a:txBody>
                    <a:bodyPr/>
                    <a:lstStyle/>
                    <a:p>
                      <a:pPr marL="72000" algn="l" fontAlgn="b"/>
                      <a:r>
                        <a:rPr lang="en-GB" sz="1050" u="none" strike="noStrike">
                          <a:effectLst/>
                          <a:latin typeface="+mn-lt"/>
                        </a:rPr>
                        <a:t>STEVENAGE SOUTH</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260</a:t>
                      </a:r>
                    </a:p>
                  </a:txBody>
                  <a:tcPr marL="7620" marR="7620" marT="7620" marB="0" anchor="b"/>
                </a:tc>
                <a:tc>
                  <a:txBody>
                    <a:bodyPr/>
                    <a:lstStyle/>
                    <a:p>
                      <a:pPr marL="72000" algn="ctr" fontAlgn="b"/>
                      <a:r>
                        <a:rPr lang="en-GB" sz="1050" b="0" i="0" u="none" strike="noStrike">
                          <a:solidFill>
                            <a:srgbClr val="0F0F0F"/>
                          </a:solidFill>
                          <a:effectLst/>
                          <a:latin typeface="+mn-lt"/>
                        </a:rPr>
                        <a:t>0.45%</a:t>
                      </a:r>
                    </a:p>
                  </a:txBody>
                  <a:tcPr marL="7620" marR="7620" marT="7620" marB="0" anchor="b"/>
                </a:tc>
                <a:extLst>
                  <a:ext uri="{0D108BD9-81ED-4DB2-BD59-A6C34878D82A}">
                    <a16:rowId xmlns:a16="http://schemas.microsoft.com/office/drawing/2014/main" val="3203956952"/>
                  </a:ext>
                </a:extLst>
              </a:tr>
              <a:tr h="241230">
                <a:tc>
                  <a:txBody>
                    <a:bodyPr/>
                    <a:lstStyle/>
                    <a:p>
                      <a:pPr marL="72000" algn="l" fontAlgn="b"/>
                      <a:r>
                        <a:rPr lang="en-GB" sz="1050" u="none" strike="noStrike">
                          <a:effectLst/>
                          <a:latin typeface="+mn-lt"/>
                        </a:rPr>
                        <a:t>STORT VALLEY &amp; VILLAGES</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215</a:t>
                      </a:r>
                    </a:p>
                  </a:txBody>
                  <a:tcPr marL="7620" marR="7620" marT="7620" marB="0" anchor="b"/>
                </a:tc>
                <a:tc>
                  <a:txBody>
                    <a:bodyPr/>
                    <a:lstStyle/>
                    <a:p>
                      <a:pPr marL="72000" algn="ctr" fontAlgn="b"/>
                      <a:r>
                        <a:rPr lang="en-GB" sz="1050" b="0" i="0" u="none" strike="noStrike">
                          <a:solidFill>
                            <a:srgbClr val="0F0F0F"/>
                          </a:solidFill>
                          <a:effectLst/>
                          <a:latin typeface="+mn-lt"/>
                        </a:rPr>
                        <a:t>0.33%</a:t>
                      </a:r>
                    </a:p>
                  </a:txBody>
                  <a:tcPr marL="7620" marR="7620" marT="7620" marB="0" anchor="b"/>
                </a:tc>
                <a:extLst>
                  <a:ext uri="{0D108BD9-81ED-4DB2-BD59-A6C34878D82A}">
                    <a16:rowId xmlns:a16="http://schemas.microsoft.com/office/drawing/2014/main" val="216491790"/>
                  </a:ext>
                </a:extLst>
              </a:tr>
              <a:tr h="241230">
                <a:tc>
                  <a:txBody>
                    <a:bodyPr/>
                    <a:lstStyle/>
                    <a:p>
                      <a:pPr marL="72000" algn="l" fontAlgn="b"/>
                      <a:r>
                        <a:rPr lang="en-GB" sz="1050" u="none" strike="noStrike">
                          <a:effectLst/>
                          <a:latin typeface="+mn-lt"/>
                        </a:rPr>
                        <a:t>WARE AND RURALS</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162</a:t>
                      </a:r>
                    </a:p>
                  </a:txBody>
                  <a:tcPr marL="7620" marR="7620" marT="7620" marB="0" anchor="b"/>
                </a:tc>
                <a:tc>
                  <a:txBody>
                    <a:bodyPr/>
                    <a:lstStyle/>
                    <a:p>
                      <a:pPr marL="72000" algn="ctr" fontAlgn="b"/>
                      <a:r>
                        <a:rPr lang="en-GB" sz="1050" b="0" i="0" u="none" strike="noStrike">
                          <a:solidFill>
                            <a:srgbClr val="0F0F0F"/>
                          </a:solidFill>
                          <a:effectLst/>
                          <a:latin typeface="+mn-lt"/>
                        </a:rPr>
                        <a:t>0.46%</a:t>
                      </a:r>
                    </a:p>
                  </a:txBody>
                  <a:tcPr marL="7620" marR="7620" marT="7620" marB="0" anchor="b"/>
                </a:tc>
                <a:extLst>
                  <a:ext uri="{0D108BD9-81ED-4DB2-BD59-A6C34878D82A}">
                    <a16:rowId xmlns:a16="http://schemas.microsoft.com/office/drawing/2014/main" val="2774418297"/>
                  </a:ext>
                </a:extLst>
              </a:tr>
              <a:tr h="241230">
                <a:tc>
                  <a:txBody>
                    <a:bodyPr/>
                    <a:lstStyle/>
                    <a:p>
                      <a:pPr marL="72000" algn="l" fontAlgn="b"/>
                      <a:r>
                        <a:rPr lang="en-GB" sz="1050" u="none" strike="noStrike">
                          <a:effectLst/>
                          <a:latin typeface="+mn-lt"/>
                        </a:rPr>
                        <a:t>WELWYN GARDEN CITY A</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F0F0F"/>
                          </a:solidFill>
                          <a:effectLst/>
                          <a:latin typeface="+mn-lt"/>
                        </a:rPr>
                        <a:t>235</a:t>
                      </a:r>
                    </a:p>
                  </a:txBody>
                  <a:tcPr marL="7620" marR="7620" marT="7620" marB="0" anchor="b"/>
                </a:tc>
                <a:tc>
                  <a:txBody>
                    <a:bodyPr/>
                    <a:lstStyle/>
                    <a:p>
                      <a:pPr marL="72000" algn="ctr" fontAlgn="b"/>
                      <a:r>
                        <a:rPr lang="en-GB" sz="1050" b="0" i="0" u="none" strike="noStrike">
                          <a:solidFill>
                            <a:srgbClr val="0F0F0F"/>
                          </a:solidFill>
                          <a:effectLst/>
                          <a:latin typeface="+mn-lt"/>
                        </a:rPr>
                        <a:t>0.41%</a:t>
                      </a:r>
                    </a:p>
                  </a:txBody>
                  <a:tcPr marL="7620" marR="7620" marT="7620" marB="0" anchor="b"/>
                </a:tc>
                <a:extLst>
                  <a:ext uri="{0D108BD9-81ED-4DB2-BD59-A6C34878D82A}">
                    <a16:rowId xmlns:a16="http://schemas.microsoft.com/office/drawing/2014/main" val="3573236403"/>
                  </a:ext>
                </a:extLst>
              </a:tr>
              <a:tr h="94910">
                <a:tc>
                  <a:txBody>
                    <a:bodyPr/>
                    <a:lstStyle/>
                    <a:p>
                      <a:pPr marL="72000" algn="l" fontAlgn="b"/>
                      <a:r>
                        <a:rPr lang="en-GB" sz="1050" u="none" strike="noStrike">
                          <a:effectLst/>
                          <a:latin typeface="+mn-lt"/>
                        </a:rPr>
                        <a:t>Total</a:t>
                      </a:r>
                      <a:endParaRPr lang="en-GB" sz="1050" b="0" i="0" u="none" strike="noStrike">
                        <a:solidFill>
                          <a:srgbClr val="000000"/>
                        </a:solidFill>
                        <a:effectLst/>
                        <a:latin typeface="+mn-lt"/>
                      </a:endParaRPr>
                    </a:p>
                  </a:txBody>
                  <a:tcPr marL="3955" marR="3955" marT="3955" marB="0" anchor="b"/>
                </a:tc>
                <a:tc>
                  <a:txBody>
                    <a:bodyPr/>
                    <a:lstStyle/>
                    <a:p>
                      <a:pPr marL="72000" algn="ctr" fontAlgn="b"/>
                      <a:r>
                        <a:rPr lang="en-GB" sz="1050" b="0" i="0" u="none" strike="noStrike">
                          <a:solidFill>
                            <a:srgbClr val="000000"/>
                          </a:solidFill>
                          <a:effectLst/>
                          <a:latin typeface="+mn-lt"/>
                        </a:rPr>
                        <a:t>3093</a:t>
                      </a:r>
                    </a:p>
                  </a:txBody>
                  <a:tcPr marL="3955" marR="3955" marT="3955" marB="0" anchor="b"/>
                </a:tc>
                <a:tc>
                  <a:txBody>
                    <a:bodyPr/>
                    <a:lstStyle/>
                    <a:p>
                      <a:pPr marL="72000" algn="ctr" fontAlgn="b"/>
                      <a:r>
                        <a:rPr lang="en-GB" sz="1050" b="0" i="0" u="none" strike="noStrike">
                          <a:solidFill>
                            <a:srgbClr val="000000"/>
                          </a:solidFill>
                          <a:effectLst/>
                          <a:latin typeface="+mn-lt"/>
                        </a:rPr>
                        <a:t>0.50%</a:t>
                      </a:r>
                    </a:p>
                  </a:txBody>
                  <a:tcPr marL="3955" marR="3955" marT="3955" marB="0" anchor="b"/>
                </a:tc>
                <a:extLst>
                  <a:ext uri="{0D108BD9-81ED-4DB2-BD59-A6C34878D82A}">
                    <a16:rowId xmlns:a16="http://schemas.microsoft.com/office/drawing/2014/main" val="1503298495"/>
                  </a:ext>
                </a:extLst>
              </a:tr>
            </a:tbl>
          </a:graphicData>
        </a:graphic>
      </p:graphicFrame>
      <p:sp>
        <p:nvSpPr>
          <p:cNvPr id="7" name="TextBox 6">
            <a:extLst>
              <a:ext uri="{FF2B5EF4-FFF2-40B4-BE49-F238E27FC236}">
                <a16:creationId xmlns:a16="http://schemas.microsoft.com/office/drawing/2014/main" id="{4551975E-5D31-95DC-4A67-68814DE69C7C}"/>
              </a:ext>
            </a:extLst>
          </p:cNvPr>
          <p:cNvSpPr txBox="1"/>
          <p:nvPr/>
        </p:nvSpPr>
        <p:spPr>
          <a:xfrm>
            <a:off x="4357429" y="5488317"/>
            <a:ext cx="3007461" cy="315471"/>
          </a:xfrm>
          <a:prstGeom prst="rect">
            <a:avLst/>
          </a:prstGeom>
          <a:noFill/>
        </p:spPr>
        <p:txBody>
          <a:bodyPr wrap="square" rtlCol="0">
            <a:spAutoFit/>
          </a:bodyPr>
          <a:lstStyle/>
          <a:p>
            <a:r>
              <a:rPr lang="en-GB" sz="1400"/>
              <a:t>Source: QOF 2021/22</a:t>
            </a:r>
          </a:p>
        </p:txBody>
      </p:sp>
      <p:graphicFrame>
        <p:nvGraphicFramePr>
          <p:cNvPr id="9" name="Table 8">
            <a:extLst>
              <a:ext uri="{FF2B5EF4-FFF2-40B4-BE49-F238E27FC236}">
                <a16:creationId xmlns:a16="http://schemas.microsoft.com/office/drawing/2014/main" id="{1B723A23-4CC9-00A8-763F-11EEC127BE3A}"/>
              </a:ext>
            </a:extLst>
          </p:cNvPr>
          <p:cNvGraphicFramePr>
            <a:graphicFrameLocks noGrp="1"/>
          </p:cNvGraphicFramePr>
          <p:nvPr>
            <p:extLst>
              <p:ext uri="{D42A27DB-BD31-4B8C-83A1-F6EECF244321}">
                <p14:modId xmlns:p14="http://schemas.microsoft.com/office/powerpoint/2010/main" val="3446749416"/>
              </p:ext>
            </p:extLst>
          </p:nvPr>
        </p:nvGraphicFramePr>
        <p:xfrm>
          <a:off x="370298" y="1211947"/>
          <a:ext cx="3662478" cy="4558894"/>
        </p:xfrm>
        <a:graphic>
          <a:graphicData uri="http://schemas.openxmlformats.org/drawingml/2006/table">
            <a:tbl>
              <a:tblPr firstRow="1" lastRow="1" bandRow="1">
                <a:tableStyleId>{B301B821-A1FF-4177-AEE7-76D212191A09}</a:tableStyleId>
              </a:tblPr>
              <a:tblGrid>
                <a:gridCol w="1220826">
                  <a:extLst>
                    <a:ext uri="{9D8B030D-6E8A-4147-A177-3AD203B41FA5}">
                      <a16:colId xmlns:a16="http://schemas.microsoft.com/office/drawing/2014/main" val="1328354929"/>
                    </a:ext>
                  </a:extLst>
                </a:gridCol>
                <a:gridCol w="1220826">
                  <a:extLst>
                    <a:ext uri="{9D8B030D-6E8A-4147-A177-3AD203B41FA5}">
                      <a16:colId xmlns:a16="http://schemas.microsoft.com/office/drawing/2014/main" val="298874442"/>
                    </a:ext>
                  </a:extLst>
                </a:gridCol>
                <a:gridCol w="1220826">
                  <a:extLst>
                    <a:ext uri="{9D8B030D-6E8A-4147-A177-3AD203B41FA5}">
                      <a16:colId xmlns:a16="http://schemas.microsoft.com/office/drawing/2014/main" val="1343165893"/>
                    </a:ext>
                  </a:extLst>
                </a:gridCol>
              </a:tblGrid>
              <a:tr h="421684">
                <a:tc>
                  <a:txBody>
                    <a:bodyPr/>
                    <a:lstStyle/>
                    <a:p>
                      <a:pPr marL="72000" algn="ctr" fontAlgn="ctr"/>
                      <a:r>
                        <a:rPr lang="en-GB" sz="1050" u="none" strike="noStrike">
                          <a:effectLst/>
                          <a:latin typeface="+mn-lt"/>
                        </a:rPr>
                        <a:t>PCN</a:t>
                      </a:r>
                      <a:endParaRPr lang="en-GB" sz="1050" b="1" i="0" u="none" strike="noStrike">
                        <a:solidFill>
                          <a:srgbClr val="000000"/>
                        </a:solidFill>
                        <a:effectLst/>
                        <a:latin typeface="+mn-lt"/>
                      </a:endParaRPr>
                    </a:p>
                  </a:txBody>
                  <a:tcPr marL="3635" marR="3635" marT="3635" marB="0" anchor="ctr"/>
                </a:tc>
                <a:tc>
                  <a:txBody>
                    <a:bodyPr/>
                    <a:lstStyle/>
                    <a:p>
                      <a:pPr marL="72000" algn="ctr" fontAlgn="ctr"/>
                      <a:r>
                        <a:rPr lang="en-GB" sz="1050" u="none" strike="noStrike">
                          <a:effectLst/>
                          <a:latin typeface="+mn-lt"/>
                        </a:rPr>
                        <a:t>No. of patients on the </a:t>
                      </a:r>
                      <a:r>
                        <a:rPr lang="en-GB" sz="1050" u="none" strike="noStrike" err="1">
                          <a:effectLst/>
                          <a:latin typeface="+mn-lt"/>
                        </a:rPr>
                        <a:t>EoL</a:t>
                      </a:r>
                      <a:r>
                        <a:rPr lang="en-GB" sz="1050" u="none" strike="noStrike">
                          <a:effectLst/>
                          <a:latin typeface="+mn-lt"/>
                        </a:rPr>
                        <a:t> register</a:t>
                      </a:r>
                      <a:endParaRPr lang="en-GB" sz="1050" b="1" i="0" u="none" strike="noStrike">
                        <a:solidFill>
                          <a:srgbClr val="000000"/>
                        </a:solidFill>
                        <a:effectLst/>
                        <a:latin typeface="+mn-lt"/>
                      </a:endParaRPr>
                    </a:p>
                  </a:txBody>
                  <a:tcPr marL="3635" marR="3635" marT="3635" marB="0" anchor="ctr"/>
                </a:tc>
                <a:tc>
                  <a:txBody>
                    <a:bodyPr/>
                    <a:lstStyle/>
                    <a:p>
                      <a:pPr marL="72000" algn="ctr" fontAlgn="ctr"/>
                      <a:r>
                        <a:rPr lang="en-GB" sz="1050" b="1" i="0" u="none" strike="noStrike">
                          <a:solidFill>
                            <a:schemeClr val="bg1"/>
                          </a:solidFill>
                          <a:effectLst/>
                          <a:latin typeface="+mn-lt"/>
                        </a:rPr>
                        <a:t>% of registered list</a:t>
                      </a:r>
                    </a:p>
                  </a:txBody>
                  <a:tcPr marL="3635" marR="3635" marT="3635" marB="0" anchor="ctr"/>
                </a:tc>
                <a:extLst>
                  <a:ext uri="{0D108BD9-81ED-4DB2-BD59-A6C34878D82A}">
                    <a16:rowId xmlns:a16="http://schemas.microsoft.com/office/drawing/2014/main" val="3737358217"/>
                  </a:ext>
                </a:extLst>
              </a:tr>
              <a:tr h="221747">
                <a:tc>
                  <a:txBody>
                    <a:bodyPr/>
                    <a:lstStyle/>
                    <a:p>
                      <a:pPr marL="72000" algn="l" fontAlgn="b"/>
                      <a:r>
                        <a:rPr lang="en-GB" sz="1050" u="none" strike="noStrike">
                          <a:effectLst/>
                          <a:latin typeface="+mn-lt"/>
                        </a:rPr>
                        <a:t>ABBEY HEALTH</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00000"/>
                          </a:solidFill>
                          <a:effectLst/>
                          <a:latin typeface="+mn-lt"/>
                        </a:rPr>
                        <a:t>64</a:t>
                      </a:r>
                    </a:p>
                  </a:txBody>
                  <a:tcPr marL="3635" marR="3635" marT="3635" marB="0" anchor="b"/>
                </a:tc>
                <a:tc>
                  <a:txBody>
                    <a:bodyPr/>
                    <a:lstStyle/>
                    <a:p>
                      <a:pPr marL="72000" algn="ctr" fontAlgn="b"/>
                      <a:r>
                        <a:rPr lang="en-GB" sz="1050" b="0" i="0" u="none" strike="noStrike">
                          <a:solidFill>
                            <a:srgbClr val="000000"/>
                          </a:solidFill>
                          <a:effectLst/>
                          <a:latin typeface="+mn-lt"/>
                        </a:rPr>
                        <a:t>0.24%</a:t>
                      </a:r>
                    </a:p>
                  </a:txBody>
                  <a:tcPr marL="3635" marR="3635" marT="3635" marB="0" anchor="b"/>
                </a:tc>
                <a:extLst>
                  <a:ext uri="{0D108BD9-81ED-4DB2-BD59-A6C34878D82A}">
                    <a16:rowId xmlns:a16="http://schemas.microsoft.com/office/drawing/2014/main" val="4284267391"/>
                  </a:ext>
                </a:extLst>
              </a:tr>
              <a:tr h="221747">
                <a:tc>
                  <a:txBody>
                    <a:bodyPr/>
                    <a:lstStyle/>
                    <a:p>
                      <a:pPr marL="72000" algn="l" fontAlgn="b"/>
                      <a:r>
                        <a:rPr lang="en-GB" sz="1050" u="none" strike="noStrike">
                          <a:effectLst/>
                          <a:latin typeface="+mn-lt"/>
                        </a:rPr>
                        <a:t>ALBAN HEALTHCARE</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00000"/>
                          </a:solidFill>
                          <a:effectLst/>
                          <a:latin typeface="+mn-lt"/>
                        </a:rPr>
                        <a:t>157</a:t>
                      </a:r>
                    </a:p>
                  </a:txBody>
                  <a:tcPr marL="3635" marR="3635" marT="3635" marB="0" anchor="b"/>
                </a:tc>
                <a:tc>
                  <a:txBody>
                    <a:bodyPr/>
                    <a:lstStyle/>
                    <a:p>
                      <a:pPr marL="72000" algn="ctr" fontAlgn="b"/>
                      <a:r>
                        <a:rPr lang="en-GB" sz="1050" b="0" i="0" u="none" strike="noStrike">
                          <a:solidFill>
                            <a:srgbClr val="000000"/>
                          </a:solidFill>
                          <a:effectLst/>
                          <a:latin typeface="+mn-lt"/>
                        </a:rPr>
                        <a:t>0.34%</a:t>
                      </a:r>
                    </a:p>
                  </a:txBody>
                  <a:tcPr marL="3635" marR="3635" marT="3635" marB="0" anchor="b"/>
                </a:tc>
                <a:extLst>
                  <a:ext uri="{0D108BD9-81ED-4DB2-BD59-A6C34878D82A}">
                    <a16:rowId xmlns:a16="http://schemas.microsoft.com/office/drawing/2014/main" val="1649562431"/>
                  </a:ext>
                </a:extLst>
              </a:tr>
              <a:tr h="221747">
                <a:tc>
                  <a:txBody>
                    <a:bodyPr/>
                    <a:lstStyle/>
                    <a:p>
                      <a:pPr marL="72000" algn="l" fontAlgn="b"/>
                      <a:r>
                        <a:rPr lang="en-GB" sz="1050" u="none" strike="noStrike">
                          <a:effectLst/>
                          <a:latin typeface="+mn-lt"/>
                        </a:rPr>
                        <a:t>ALLIANCE</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u="none" strike="noStrike">
                          <a:effectLst/>
                          <a:latin typeface="+mn-lt"/>
                        </a:rPr>
                        <a:t>44</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00000"/>
                          </a:solidFill>
                          <a:effectLst/>
                          <a:latin typeface="+mn-lt"/>
                        </a:rPr>
                        <a:t>0.16%</a:t>
                      </a:r>
                    </a:p>
                  </a:txBody>
                  <a:tcPr marL="3635" marR="3635" marT="3635" marB="0" anchor="b"/>
                </a:tc>
                <a:extLst>
                  <a:ext uri="{0D108BD9-81ED-4DB2-BD59-A6C34878D82A}">
                    <a16:rowId xmlns:a16="http://schemas.microsoft.com/office/drawing/2014/main" val="3056908393"/>
                  </a:ext>
                </a:extLst>
              </a:tr>
              <a:tr h="221747">
                <a:tc>
                  <a:txBody>
                    <a:bodyPr/>
                    <a:lstStyle/>
                    <a:p>
                      <a:pPr marL="72000" algn="l" fontAlgn="b"/>
                      <a:r>
                        <a:rPr lang="en-GB" sz="1050" u="none" strike="noStrike">
                          <a:effectLst/>
                          <a:latin typeface="+mn-lt"/>
                        </a:rPr>
                        <a:t>ALPHA</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00000"/>
                          </a:solidFill>
                          <a:effectLst/>
                          <a:latin typeface="+mn-lt"/>
                        </a:rPr>
                        <a:t>242</a:t>
                      </a:r>
                    </a:p>
                  </a:txBody>
                  <a:tcPr marL="3635" marR="3635" marT="3635" marB="0" anchor="b"/>
                </a:tc>
                <a:tc>
                  <a:txBody>
                    <a:bodyPr/>
                    <a:lstStyle/>
                    <a:p>
                      <a:pPr marL="72000" algn="ctr" fontAlgn="b"/>
                      <a:r>
                        <a:rPr lang="en-GB" sz="1050" b="0" i="0" u="none" strike="noStrike">
                          <a:solidFill>
                            <a:srgbClr val="000000"/>
                          </a:solidFill>
                          <a:effectLst/>
                          <a:latin typeface="+mn-lt"/>
                        </a:rPr>
                        <a:t>0.43%</a:t>
                      </a:r>
                    </a:p>
                  </a:txBody>
                  <a:tcPr marL="3635" marR="3635" marT="3635" marB="0" anchor="b"/>
                </a:tc>
                <a:extLst>
                  <a:ext uri="{0D108BD9-81ED-4DB2-BD59-A6C34878D82A}">
                    <a16:rowId xmlns:a16="http://schemas.microsoft.com/office/drawing/2014/main" val="1539901454"/>
                  </a:ext>
                </a:extLst>
              </a:tr>
              <a:tr h="221747">
                <a:tc>
                  <a:txBody>
                    <a:bodyPr/>
                    <a:lstStyle/>
                    <a:p>
                      <a:pPr marL="72000" algn="l" fontAlgn="b"/>
                      <a:r>
                        <a:rPr lang="en-GB" sz="1050" u="none" strike="noStrike">
                          <a:effectLst/>
                          <a:latin typeface="+mn-lt"/>
                        </a:rPr>
                        <a:t>ATTENBOROUGH</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99</a:t>
                      </a:r>
                    </a:p>
                  </a:txBody>
                  <a:tcPr marL="7620" marR="7620" marT="7620" marB="0" anchor="b"/>
                </a:tc>
                <a:tc>
                  <a:txBody>
                    <a:bodyPr/>
                    <a:lstStyle/>
                    <a:p>
                      <a:pPr marL="72000" algn="ctr" fontAlgn="b"/>
                      <a:r>
                        <a:rPr lang="en-GB" sz="1050" b="0" i="0" u="none" strike="noStrike">
                          <a:solidFill>
                            <a:srgbClr val="0F0F0F"/>
                          </a:solidFill>
                          <a:effectLst/>
                          <a:latin typeface="+mn-lt"/>
                        </a:rPr>
                        <a:t>0.32%</a:t>
                      </a:r>
                    </a:p>
                  </a:txBody>
                  <a:tcPr marL="7620" marR="7620" marT="7620" marB="0" anchor="b"/>
                </a:tc>
                <a:extLst>
                  <a:ext uri="{0D108BD9-81ED-4DB2-BD59-A6C34878D82A}">
                    <a16:rowId xmlns:a16="http://schemas.microsoft.com/office/drawing/2014/main" val="4032829004"/>
                  </a:ext>
                </a:extLst>
              </a:tr>
              <a:tr h="221747">
                <a:tc>
                  <a:txBody>
                    <a:bodyPr/>
                    <a:lstStyle/>
                    <a:p>
                      <a:pPr marL="72000" algn="l" fontAlgn="b"/>
                      <a:r>
                        <a:rPr lang="en-GB" sz="1050" u="none" strike="noStrike">
                          <a:effectLst/>
                          <a:latin typeface="+mn-lt"/>
                        </a:rPr>
                        <a:t>CENTRAL WATFORD</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103</a:t>
                      </a:r>
                    </a:p>
                  </a:txBody>
                  <a:tcPr marL="7620" marR="7620" marT="7620" marB="0" anchor="b"/>
                </a:tc>
                <a:tc>
                  <a:txBody>
                    <a:bodyPr/>
                    <a:lstStyle/>
                    <a:p>
                      <a:pPr marL="72000" algn="ctr" fontAlgn="b"/>
                      <a:r>
                        <a:rPr lang="en-GB" sz="1050" b="0" i="0" u="none" strike="noStrike">
                          <a:solidFill>
                            <a:srgbClr val="0F0F0F"/>
                          </a:solidFill>
                          <a:effectLst/>
                          <a:latin typeface="+mn-lt"/>
                        </a:rPr>
                        <a:t>0.29%</a:t>
                      </a:r>
                    </a:p>
                  </a:txBody>
                  <a:tcPr marL="7620" marR="7620" marT="7620" marB="0" anchor="b"/>
                </a:tc>
                <a:extLst>
                  <a:ext uri="{0D108BD9-81ED-4DB2-BD59-A6C34878D82A}">
                    <a16:rowId xmlns:a16="http://schemas.microsoft.com/office/drawing/2014/main" val="3543660293"/>
                  </a:ext>
                </a:extLst>
              </a:tr>
              <a:tr h="221747">
                <a:tc>
                  <a:txBody>
                    <a:bodyPr/>
                    <a:lstStyle/>
                    <a:p>
                      <a:pPr marL="72000" algn="l" fontAlgn="b"/>
                      <a:r>
                        <a:rPr lang="en-GB" sz="1050" u="none" strike="noStrike">
                          <a:effectLst/>
                          <a:latin typeface="+mn-lt"/>
                        </a:rPr>
                        <a:t>DACORUM BETA</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229</a:t>
                      </a:r>
                    </a:p>
                  </a:txBody>
                  <a:tcPr marL="7620" marR="7620" marT="7620" marB="0" anchor="b"/>
                </a:tc>
                <a:tc>
                  <a:txBody>
                    <a:bodyPr/>
                    <a:lstStyle/>
                    <a:p>
                      <a:pPr marL="72000" algn="ctr" fontAlgn="b"/>
                      <a:r>
                        <a:rPr lang="en-GB" sz="1050" b="0" i="0" u="none" strike="noStrike">
                          <a:solidFill>
                            <a:srgbClr val="0F0F0F"/>
                          </a:solidFill>
                          <a:effectLst/>
                          <a:latin typeface="+mn-lt"/>
                        </a:rPr>
                        <a:t>0.55%</a:t>
                      </a:r>
                    </a:p>
                  </a:txBody>
                  <a:tcPr marL="7620" marR="7620" marT="7620" marB="0" anchor="b"/>
                </a:tc>
                <a:extLst>
                  <a:ext uri="{0D108BD9-81ED-4DB2-BD59-A6C34878D82A}">
                    <a16:rowId xmlns:a16="http://schemas.microsoft.com/office/drawing/2014/main" val="3533857307"/>
                  </a:ext>
                </a:extLst>
              </a:tr>
              <a:tr h="221747">
                <a:tc>
                  <a:txBody>
                    <a:bodyPr/>
                    <a:lstStyle/>
                    <a:p>
                      <a:pPr marL="72000" algn="l" fontAlgn="b"/>
                      <a:r>
                        <a:rPr lang="en-GB" sz="1050" u="none" strike="noStrike">
                          <a:effectLst/>
                          <a:latin typeface="+mn-lt"/>
                        </a:rPr>
                        <a:t>DANAIS</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134</a:t>
                      </a:r>
                    </a:p>
                  </a:txBody>
                  <a:tcPr marL="7620" marR="7620" marT="7620" marB="0" anchor="b"/>
                </a:tc>
                <a:tc>
                  <a:txBody>
                    <a:bodyPr/>
                    <a:lstStyle/>
                    <a:p>
                      <a:pPr marL="72000" algn="ctr" fontAlgn="b"/>
                      <a:r>
                        <a:rPr lang="en-GB" sz="1050" b="0" i="0" u="none" strike="noStrike">
                          <a:solidFill>
                            <a:srgbClr val="0F0F0F"/>
                          </a:solidFill>
                          <a:effectLst/>
                          <a:latin typeface="+mn-lt"/>
                        </a:rPr>
                        <a:t>0.43%</a:t>
                      </a:r>
                    </a:p>
                  </a:txBody>
                  <a:tcPr marL="7620" marR="7620" marT="7620" marB="0" anchor="b"/>
                </a:tc>
                <a:extLst>
                  <a:ext uri="{0D108BD9-81ED-4DB2-BD59-A6C34878D82A}">
                    <a16:rowId xmlns:a16="http://schemas.microsoft.com/office/drawing/2014/main" val="2385965214"/>
                  </a:ext>
                </a:extLst>
              </a:tr>
              <a:tr h="221747">
                <a:tc>
                  <a:txBody>
                    <a:bodyPr/>
                    <a:lstStyle/>
                    <a:p>
                      <a:pPr marL="72000" algn="l" fontAlgn="b"/>
                      <a:r>
                        <a:rPr lang="en-GB" sz="1050" u="none" strike="noStrike">
                          <a:effectLst/>
                          <a:latin typeface="+mn-lt"/>
                        </a:rPr>
                        <a:t>DELTA</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103</a:t>
                      </a:r>
                    </a:p>
                  </a:txBody>
                  <a:tcPr marL="7620" marR="7620" marT="7620" marB="0" anchor="b"/>
                </a:tc>
                <a:tc>
                  <a:txBody>
                    <a:bodyPr/>
                    <a:lstStyle/>
                    <a:p>
                      <a:pPr marL="72000" algn="ctr" fontAlgn="b"/>
                      <a:r>
                        <a:rPr lang="en-GB" sz="1050" b="0" i="0" u="none" strike="noStrike">
                          <a:solidFill>
                            <a:srgbClr val="0F0F0F"/>
                          </a:solidFill>
                          <a:effectLst/>
                          <a:latin typeface="+mn-lt"/>
                        </a:rPr>
                        <a:t>0.29%</a:t>
                      </a:r>
                    </a:p>
                  </a:txBody>
                  <a:tcPr marL="7620" marR="7620" marT="7620" marB="0" anchor="b"/>
                </a:tc>
                <a:extLst>
                  <a:ext uri="{0D108BD9-81ED-4DB2-BD59-A6C34878D82A}">
                    <a16:rowId xmlns:a16="http://schemas.microsoft.com/office/drawing/2014/main" val="3835183257"/>
                  </a:ext>
                </a:extLst>
              </a:tr>
              <a:tr h="221747">
                <a:tc>
                  <a:txBody>
                    <a:bodyPr/>
                    <a:lstStyle/>
                    <a:p>
                      <a:pPr marL="72000" algn="l" fontAlgn="b"/>
                      <a:r>
                        <a:rPr lang="en-GB" sz="1050" u="none" strike="noStrike">
                          <a:effectLst/>
                          <a:latin typeface="+mn-lt"/>
                        </a:rPr>
                        <a:t>HALO</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113</a:t>
                      </a:r>
                    </a:p>
                  </a:txBody>
                  <a:tcPr marL="7620" marR="7620" marT="7620" marB="0" anchor="b"/>
                </a:tc>
                <a:tc>
                  <a:txBody>
                    <a:bodyPr/>
                    <a:lstStyle/>
                    <a:p>
                      <a:pPr marL="72000" algn="ctr" fontAlgn="b"/>
                      <a:r>
                        <a:rPr lang="en-GB" sz="1050" b="0" i="0" u="none" strike="noStrike">
                          <a:solidFill>
                            <a:srgbClr val="0F0F0F"/>
                          </a:solidFill>
                          <a:effectLst/>
                          <a:latin typeface="+mn-lt"/>
                        </a:rPr>
                        <a:t>0.33%</a:t>
                      </a:r>
                    </a:p>
                  </a:txBody>
                  <a:tcPr marL="7620" marR="7620" marT="7620" marB="0" anchor="b"/>
                </a:tc>
                <a:extLst>
                  <a:ext uri="{0D108BD9-81ED-4DB2-BD59-A6C34878D82A}">
                    <a16:rowId xmlns:a16="http://schemas.microsoft.com/office/drawing/2014/main" val="4134149256"/>
                  </a:ext>
                </a:extLst>
              </a:tr>
              <a:tr h="221747">
                <a:tc>
                  <a:txBody>
                    <a:bodyPr/>
                    <a:lstStyle/>
                    <a:p>
                      <a:pPr marL="72000" algn="l" fontAlgn="b"/>
                      <a:r>
                        <a:rPr lang="en-GB" sz="1050" u="none" strike="noStrike">
                          <a:effectLst/>
                          <a:latin typeface="+mn-lt"/>
                        </a:rPr>
                        <a:t>HARPENDEN HEALTH</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114</a:t>
                      </a:r>
                    </a:p>
                  </a:txBody>
                  <a:tcPr marL="7620" marR="7620" marT="7620" marB="0" anchor="b"/>
                </a:tc>
                <a:tc>
                  <a:txBody>
                    <a:bodyPr/>
                    <a:lstStyle/>
                    <a:p>
                      <a:pPr marL="72000" algn="ctr" fontAlgn="b"/>
                      <a:r>
                        <a:rPr lang="en-GB" sz="1050" b="0" i="0" u="none" strike="noStrike">
                          <a:solidFill>
                            <a:srgbClr val="0F0F0F"/>
                          </a:solidFill>
                          <a:effectLst/>
                          <a:latin typeface="+mn-lt"/>
                        </a:rPr>
                        <a:t>0.26%</a:t>
                      </a:r>
                    </a:p>
                  </a:txBody>
                  <a:tcPr marL="7620" marR="7620" marT="7620" marB="0" anchor="b"/>
                </a:tc>
                <a:extLst>
                  <a:ext uri="{0D108BD9-81ED-4DB2-BD59-A6C34878D82A}">
                    <a16:rowId xmlns:a16="http://schemas.microsoft.com/office/drawing/2014/main" val="2832035898"/>
                  </a:ext>
                </a:extLst>
              </a:tr>
              <a:tr h="221747">
                <a:tc>
                  <a:txBody>
                    <a:bodyPr/>
                    <a:lstStyle/>
                    <a:p>
                      <a:pPr marL="72000" algn="l" fontAlgn="b"/>
                      <a:r>
                        <a:rPr lang="en-GB" sz="1050" u="none" strike="noStrike">
                          <a:effectLst/>
                          <a:latin typeface="+mn-lt"/>
                        </a:rPr>
                        <a:t>HERTS FIVE</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293</a:t>
                      </a:r>
                    </a:p>
                  </a:txBody>
                  <a:tcPr marL="7620" marR="7620" marT="7620" marB="0" anchor="b"/>
                </a:tc>
                <a:tc>
                  <a:txBody>
                    <a:bodyPr/>
                    <a:lstStyle/>
                    <a:p>
                      <a:pPr marL="72000" algn="ctr" fontAlgn="b"/>
                      <a:r>
                        <a:rPr lang="en-GB" sz="1050" b="0" i="0" u="none" strike="noStrike">
                          <a:solidFill>
                            <a:srgbClr val="0F0F0F"/>
                          </a:solidFill>
                          <a:effectLst/>
                          <a:latin typeface="+mn-lt"/>
                        </a:rPr>
                        <a:t>0.43%</a:t>
                      </a:r>
                    </a:p>
                  </a:txBody>
                  <a:tcPr marL="7620" marR="7620" marT="7620" marB="0" anchor="b"/>
                </a:tc>
                <a:extLst>
                  <a:ext uri="{0D108BD9-81ED-4DB2-BD59-A6C34878D82A}">
                    <a16:rowId xmlns:a16="http://schemas.microsoft.com/office/drawing/2014/main" val="3429369398"/>
                  </a:ext>
                </a:extLst>
              </a:tr>
              <a:tr h="221747">
                <a:tc>
                  <a:txBody>
                    <a:bodyPr/>
                    <a:lstStyle/>
                    <a:p>
                      <a:pPr marL="72000" algn="l" fontAlgn="b"/>
                      <a:r>
                        <a:rPr lang="en-GB" sz="1050" u="none" strike="noStrike">
                          <a:effectLst/>
                          <a:latin typeface="+mn-lt"/>
                        </a:rPr>
                        <a:t>MVPS</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96</a:t>
                      </a:r>
                    </a:p>
                  </a:txBody>
                  <a:tcPr marL="7620" marR="7620" marT="7620" marB="0" anchor="b"/>
                </a:tc>
                <a:tc>
                  <a:txBody>
                    <a:bodyPr/>
                    <a:lstStyle/>
                    <a:p>
                      <a:pPr marL="72000" algn="ctr" fontAlgn="b"/>
                      <a:r>
                        <a:rPr lang="en-GB" sz="1050" b="0" i="0" u="none" strike="noStrike">
                          <a:solidFill>
                            <a:srgbClr val="0F0F0F"/>
                          </a:solidFill>
                          <a:effectLst/>
                          <a:latin typeface="+mn-lt"/>
                        </a:rPr>
                        <a:t>0.25%</a:t>
                      </a:r>
                    </a:p>
                  </a:txBody>
                  <a:tcPr marL="7620" marR="7620" marT="7620" marB="0" anchor="b"/>
                </a:tc>
                <a:extLst>
                  <a:ext uri="{0D108BD9-81ED-4DB2-BD59-A6C34878D82A}">
                    <a16:rowId xmlns:a16="http://schemas.microsoft.com/office/drawing/2014/main" val="3386631816"/>
                  </a:ext>
                </a:extLst>
              </a:tr>
              <a:tr h="221747">
                <a:tc>
                  <a:txBody>
                    <a:bodyPr/>
                    <a:lstStyle/>
                    <a:p>
                      <a:pPr marL="72000" algn="l" fontAlgn="b"/>
                      <a:r>
                        <a:rPr lang="en-GB" sz="1050" u="none" strike="noStrike">
                          <a:effectLst/>
                          <a:latin typeface="+mn-lt"/>
                        </a:rPr>
                        <a:t>NORTH WATFORD</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46</a:t>
                      </a:r>
                    </a:p>
                  </a:txBody>
                  <a:tcPr marL="7620" marR="7620" marT="7620" marB="0" anchor="b"/>
                </a:tc>
                <a:tc>
                  <a:txBody>
                    <a:bodyPr/>
                    <a:lstStyle/>
                    <a:p>
                      <a:pPr marL="72000" algn="ctr" fontAlgn="b"/>
                      <a:r>
                        <a:rPr lang="en-GB" sz="1050" b="0" i="0" u="none" strike="noStrike">
                          <a:solidFill>
                            <a:srgbClr val="0F0F0F"/>
                          </a:solidFill>
                          <a:effectLst/>
                          <a:latin typeface="+mn-lt"/>
                        </a:rPr>
                        <a:t>0.17%</a:t>
                      </a:r>
                    </a:p>
                  </a:txBody>
                  <a:tcPr marL="7620" marR="7620" marT="7620" marB="0" anchor="b"/>
                </a:tc>
                <a:extLst>
                  <a:ext uri="{0D108BD9-81ED-4DB2-BD59-A6C34878D82A}">
                    <a16:rowId xmlns:a16="http://schemas.microsoft.com/office/drawing/2014/main" val="640515905"/>
                  </a:ext>
                </a:extLst>
              </a:tr>
              <a:tr h="221747">
                <a:tc>
                  <a:txBody>
                    <a:bodyPr/>
                    <a:lstStyle/>
                    <a:p>
                      <a:pPr marL="72000" algn="l" fontAlgn="b"/>
                      <a:r>
                        <a:rPr lang="en-GB" sz="1050" u="none" strike="noStrike">
                          <a:effectLst/>
                          <a:latin typeface="+mn-lt"/>
                        </a:rPr>
                        <a:t>POTTERS BAR</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117</a:t>
                      </a:r>
                    </a:p>
                  </a:txBody>
                  <a:tcPr marL="7620" marR="7620" marT="7620" marB="0" anchor="b"/>
                </a:tc>
                <a:tc>
                  <a:txBody>
                    <a:bodyPr/>
                    <a:lstStyle/>
                    <a:p>
                      <a:pPr marL="72000" algn="ctr" fontAlgn="b"/>
                      <a:r>
                        <a:rPr lang="en-GB" sz="1050" b="0" i="0" u="none" strike="noStrike">
                          <a:solidFill>
                            <a:srgbClr val="0F0F0F"/>
                          </a:solidFill>
                          <a:effectLst/>
                          <a:latin typeface="+mn-lt"/>
                        </a:rPr>
                        <a:t>0.39%</a:t>
                      </a:r>
                    </a:p>
                  </a:txBody>
                  <a:tcPr marL="7620" marR="7620" marT="7620" marB="0" anchor="b"/>
                </a:tc>
                <a:extLst>
                  <a:ext uri="{0D108BD9-81ED-4DB2-BD59-A6C34878D82A}">
                    <a16:rowId xmlns:a16="http://schemas.microsoft.com/office/drawing/2014/main" val="2768439266"/>
                  </a:ext>
                </a:extLst>
              </a:tr>
              <a:tr h="294451">
                <a:tc>
                  <a:txBody>
                    <a:bodyPr/>
                    <a:lstStyle/>
                    <a:p>
                      <a:pPr marL="72000" algn="l" fontAlgn="b"/>
                      <a:r>
                        <a:rPr lang="en-GB" sz="1050" u="none" strike="noStrike">
                          <a:effectLst/>
                          <a:latin typeface="+mn-lt"/>
                        </a:rPr>
                        <a:t>RICKMANSWORTH &amp; CHORLEYWOOD</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65</a:t>
                      </a:r>
                    </a:p>
                  </a:txBody>
                  <a:tcPr marL="7620" marR="7620" marT="7620" marB="0" anchor="b"/>
                </a:tc>
                <a:tc>
                  <a:txBody>
                    <a:bodyPr/>
                    <a:lstStyle/>
                    <a:p>
                      <a:pPr marL="72000" algn="ctr" fontAlgn="b"/>
                      <a:r>
                        <a:rPr lang="en-GB" sz="1050" b="0" i="0" u="none" strike="noStrike">
                          <a:solidFill>
                            <a:srgbClr val="0F0F0F"/>
                          </a:solidFill>
                          <a:effectLst/>
                          <a:latin typeface="+mn-lt"/>
                        </a:rPr>
                        <a:t>0.22%</a:t>
                      </a:r>
                    </a:p>
                  </a:txBody>
                  <a:tcPr marL="7620" marR="7620" marT="7620" marB="0" anchor="b"/>
                </a:tc>
                <a:extLst>
                  <a:ext uri="{0D108BD9-81ED-4DB2-BD59-A6C34878D82A}">
                    <a16:rowId xmlns:a16="http://schemas.microsoft.com/office/drawing/2014/main" val="1931750527"/>
                  </a:ext>
                </a:extLst>
              </a:tr>
              <a:tr h="221747">
                <a:tc>
                  <a:txBody>
                    <a:bodyPr/>
                    <a:lstStyle/>
                    <a:p>
                      <a:pPr marL="72000" algn="l" fontAlgn="b"/>
                      <a:r>
                        <a:rPr lang="en-GB" sz="1050" u="none" strike="noStrike">
                          <a:effectLst/>
                          <a:latin typeface="+mn-lt"/>
                        </a:rPr>
                        <a:t>THE GRAND UNION</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F0F0F"/>
                          </a:solidFill>
                          <a:effectLst/>
                          <a:latin typeface="+mn-lt"/>
                        </a:rPr>
                        <a:t>163</a:t>
                      </a:r>
                    </a:p>
                  </a:txBody>
                  <a:tcPr marL="7620" marR="7620" marT="7620" marB="0" anchor="b"/>
                </a:tc>
                <a:tc>
                  <a:txBody>
                    <a:bodyPr/>
                    <a:lstStyle/>
                    <a:p>
                      <a:pPr marL="72000" algn="ctr" fontAlgn="b"/>
                      <a:r>
                        <a:rPr lang="en-GB" sz="1050" b="0" i="0" u="none" strike="noStrike">
                          <a:solidFill>
                            <a:srgbClr val="0F0F0F"/>
                          </a:solidFill>
                          <a:effectLst/>
                          <a:latin typeface="+mn-lt"/>
                        </a:rPr>
                        <a:t>0.28%</a:t>
                      </a:r>
                    </a:p>
                  </a:txBody>
                  <a:tcPr marL="7620" marR="7620" marT="7620" marB="0" anchor="b"/>
                </a:tc>
                <a:extLst>
                  <a:ext uri="{0D108BD9-81ED-4DB2-BD59-A6C34878D82A}">
                    <a16:rowId xmlns:a16="http://schemas.microsoft.com/office/drawing/2014/main" val="446517084"/>
                  </a:ext>
                </a:extLst>
              </a:tr>
              <a:tr h="87245">
                <a:tc>
                  <a:txBody>
                    <a:bodyPr/>
                    <a:lstStyle/>
                    <a:p>
                      <a:pPr marL="72000" algn="l" fontAlgn="b"/>
                      <a:r>
                        <a:rPr lang="en-GB" sz="1050" u="none" strike="noStrike">
                          <a:effectLst/>
                          <a:latin typeface="+mn-lt"/>
                        </a:rPr>
                        <a:t>Total</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u="none" strike="noStrike">
                          <a:effectLst/>
                          <a:latin typeface="+mn-lt"/>
                        </a:rPr>
                        <a:t>2231</a:t>
                      </a:r>
                      <a:endParaRPr lang="en-GB" sz="1050" b="0" i="0" u="none" strike="noStrike">
                        <a:solidFill>
                          <a:srgbClr val="000000"/>
                        </a:solidFill>
                        <a:effectLst/>
                        <a:latin typeface="+mn-lt"/>
                      </a:endParaRPr>
                    </a:p>
                  </a:txBody>
                  <a:tcPr marL="3635" marR="3635" marT="3635" marB="0" anchor="b"/>
                </a:tc>
                <a:tc>
                  <a:txBody>
                    <a:bodyPr/>
                    <a:lstStyle/>
                    <a:p>
                      <a:pPr marL="72000" algn="ctr" fontAlgn="b"/>
                      <a:r>
                        <a:rPr lang="en-GB" sz="1050" b="0" i="0" u="none" strike="noStrike">
                          <a:solidFill>
                            <a:srgbClr val="000000"/>
                          </a:solidFill>
                          <a:effectLst/>
                          <a:latin typeface="+mn-lt"/>
                        </a:rPr>
                        <a:t>0.33%</a:t>
                      </a:r>
                    </a:p>
                  </a:txBody>
                  <a:tcPr marL="3635" marR="3635" marT="3635" marB="0" anchor="b"/>
                </a:tc>
                <a:extLst>
                  <a:ext uri="{0D108BD9-81ED-4DB2-BD59-A6C34878D82A}">
                    <a16:rowId xmlns:a16="http://schemas.microsoft.com/office/drawing/2014/main" val="102791256"/>
                  </a:ext>
                </a:extLst>
              </a:tr>
            </a:tbl>
          </a:graphicData>
        </a:graphic>
      </p:graphicFrame>
      <p:graphicFrame>
        <p:nvGraphicFramePr>
          <p:cNvPr id="10" name="Table 9">
            <a:extLst>
              <a:ext uri="{FF2B5EF4-FFF2-40B4-BE49-F238E27FC236}">
                <a16:creationId xmlns:a16="http://schemas.microsoft.com/office/drawing/2014/main" id="{AE1791C5-4ED8-D2D8-15CC-7865CA7B3E45}"/>
              </a:ext>
            </a:extLst>
          </p:cNvPr>
          <p:cNvGraphicFramePr>
            <a:graphicFrameLocks noGrp="1"/>
          </p:cNvGraphicFramePr>
          <p:nvPr>
            <p:extLst>
              <p:ext uri="{D42A27DB-BD31-4B8C-83A1-F6EECF244321}">
                <p14:modId xmlns:p14="http://schemas.microsoft.com/office/powerpoint/2010/main" val="1992040865"/>
              </p:ext>
            </p:extLst>
          </p:nvPr>
        </p:nvGraphicFramePr>
        <p:xfrm>
          <a:off x="8344570" y="1215485"/>
          <a:ext cx="3512814" cy="2593513"/>
        </p:xfrm>
        <a:graphic>
          <a:graphicData uri="http://schemas.openxmlformats.org/drawingml/2006/table">
            <a:tbl>
              <a:tblPr firstRow="1" lastRow="1" bandRow="1">
                <a:tableStyleId>{FABFCF23-3B69-468F-B69F-88F6DE6A72F2}</a:tableStyleId>
              </a:tblPr>
              <a:tblGrid>
                <a:gridCol w="1287510">
                  <a:extLst>
                    <a:ext uri="{9D8B030D-6E8A-4147-A177-3AD203B41FA5}">
                      <a16:colId xmlns:a16="http://schemas.microsoft.com/office/drawing/2014/main" val="196382618"/>
                    </a:ext>
                  </a:extLst>
                </a:gridCol>
                <a:gridCol w="1112652">
                  <a:extLst>
                    <a:ext uri="{9D8B030D-6E8A-4147-A177-3AD203B41FA5}">
                      <a16:colId xmlns:a16="http://schemas.microsoft.com/office/drawing/2014/main" val="793309184"/>
                    </a:ext>
                  </a:extLst>
                </a:gridCol>
                <a:gridCol w="1112652">
                  <a:extLst>
                    <a:ext uri="{9D8B030D-6E8A-4147-A177-3AD203B41FA5}">
                      <a16:colId xmlns:a16="http://schemas.microsoft.com/office/drawing/2014/main" val="1404173269"/>
                    </a:ext>
                  </a:extLst>
                </a:gridCol>
              </a:tblGrid>
              <a:tr h="430388">
                <a:tc>
                  <a:txBody>
                    <a:bodyPr/>
                    <a:lstStyle/>
                    <a:p>
                      <a:pPr marL="72000" algn="ctr" fontAlgn="ctr"/>
                      <a:r>
                        <a:rPr lang="en-GB" sz="1050" u="none" strike="noStrike">
                          <a:effectLst/>
                          <a:latin typeface="+mn-lt"/>
                        </a:rPr>
                        <a:t>PCN</a:t>
                      </a:r>
                      <a:endParaRPr lang="en-GB" sz="1050" b="1" i="0" u="none" strike="noStrike">
                        <a:solidFill>
                          <a:srgbClr val="000000"/>
                        </a:solidFill>
                        <a:effectLst/>
                        <a:latin typeface="+mn-lt"/>
                      </a:endParaRPr>
                    </a:p>
                  </a:txBody>
                  <a:tcPr marL="7620" marR="7620" marT="7620" marB="0" anchor="ctr"/>
                </a:tc>
                <a:tc>
                  <a:txBody>
                    <a:bodyPr/>
                    <a:lstStyle/>
                    <a:p>
                      <a:pPr marL="72000" algn="ctr" fontAlgn="ctr"/>
                      <a:r>
                        <a:rPr lang="en-GB" sz="1050" u="none" strike="noStrike">
                          <a:effectLst/>
                          <a:latin typeface="+mn-lt"/>
                        </a:rPr>
                        <a:t>No. of patients on the </a:t>
                      </a:r>
                      <a:r>
                        <a:rPr lang="en-GB" sz="1050" u="none" strike="noStrike" err="1">
                          <a:effectLst/>
                          <a:latin typeface="+mn-lt"/>
                        </a:rPr>
                        <a:t>EoL</a:t>
                      </a:r>
                      <a:r>
                        <a:rPr lang="en-GB" sz="1050" u="none" strike="noStrike">
                          <a:effectLst/>
                          <a:latin typeface="+mn-lt"/>
                        </a:rPr>
                        <a:t> register</a:t>
                      </a:r>
                      <a:endParaRPr lang="en-GB" sz="1050" b="1" i="0" u="none" strike="noStrike">
                        <a:solidFill>
                          <a:srgbClr val="000000"/>
                        </a:solidFill>
                        <a:effectLst/>
                        <a:latin typeface="+mn-lt"/>
                      </a:endParaRPr>
                    </a:p>
                  </a:txBody>
                  <a:tcPr marL="7620" marR="7620" marT="7620" marB="0" anchor="ctr">
                    <a:solidFill>
                      <a:schemeClr val="accent5"/>
                    </a:solidFill>
                  </a:tcPr>
                </a:tc>
                <a:tc>
                  <a:txBody>
                    <a:bodyPr/>
                    <a:lstStyle/>
                    <a:p>
                      <a:pPr marL="72000" marR="0" lvl="0" indent="0" algn="ctr" defTabSz="914400" rtl="0" eaLnBrk="1" fontAlgn="ctr" latinLnBrk="0" hangingPunct="1">
                        <a:lnSpc>
                          <a:spcPct val="100000"/>
                        </a:lnSpc>
                        <a:spcBef>
                          <a:spcPts val="0"/>
                        </a:spcBef>
                        <a:spcAft>
                          <a:spcPts val="0"/>
                        </a:spcAft>
                        <a:buClrTx/>
                        <a:buSzTx/>
                        <a:buFontTx/>
                        <a:buNone/>
                        <a:tabLst/>
                        <a:defRPr/>
                      </a:pPr>
                      <a:r>
                        <a:rPr lang="en-GB" sz="1050" b="1" i="0" u="none" strike="noStrike">
                          <a:solidFill>
                            <a:schemeClr val="bg1"/>
                          </a:solidFill>
                          <a:effectLst/>
                          <a:latin typeface="+mn-lt"/>
                        </a:rPr>
                        <a:t>% of registered list</a:t>
                      </a:r>
                    </a:p>
                  </a:txBody>
                  <a:tcPr marL="7620" marR="7620" marT="7620" marB="0" anchor="ctr"/>
                </a:tc>
                <a:extLst>
                  <a:ext uri="{0D108BD9-81ED-4DB2-BD59-A6C34878D82A}">
                    <a16:rowId xmlns:a16="http://schemas.microsoft.com/office/drawing/2014/main" val="1535753044"/>
                  </a:ext>
                </a:extLst>
              </a:tr>
              <a:tr h="332581">
                <a:tc>
                  <a:txBody>
                    <a:bodyPr/>
                    <a:lstStyle/>
                    <a:p>
                      <a:pPr marL="72000" algn="l" fontAlgn="b"/>
                      <a:r>
                        <a:rPr lang="en-GB" sz="1050" u="none" strike="noStrike">
                          <a:effectLst/>
                          <a:latin typeface="+mn-lt"/>
                        </a:rPr>
                        <a:t>EPPING FOREST NORTH</a:t>
                      </a:r>
                      <a:endParaRPr lang="en-GB" sz="1050" b="0" i="0" u="none" strike="noStrike">
                        <a:solidFill>
                          <a:srgbClr val="000000"/>
                        </a:solidFill>
                        <a:effectLst/>
                        <a:latin typeface="+mn-lt"/>
                      </a:endParaRPr>
                    </a:p>
                  </a:txBody>
                  <a:tcPr marL="7620" marR="7620" marT="7620" marB="0" anchor="b"/>
                </a:tc>
                <a:tc>
                  <a:txBody>
                    <a:bodyPr/>
                    <a:lstStyle/>
                    <a:p>
                      <a:pPr marL="72000" algn="ctr" fontAlgn="b"/>
                      <a:r>
                        <a:rPr lang="en-GB" sz="1050" b="0" i="0" u="none" strike="noStrike">
                          <a:solidFill>
                            <a:srgbClr val="0F0F0F"/>
                          </a:solidFill>
                          <a:effectLst/>
                          <a:latin typeface="+mn-lt"/>
                        </a:rPr>
                        <a:t>368</a:t>
                      </a:r>
                    </a:p>
                  </a:txBody>
                  <a:tcPr marL="7620" marR="7620" marT="7620" marB="0" anchor="b"/>
                </a:tc>
                <a:tc>
                  <a:txBody>
                    <a:bodyPr/>
                    <a:lstStyle/>
                    <a:p>
                      <a:pPr marL="72000" algn="ctr" fontAlgn="b"/>
                      <a:r>
                        <a:rPr lang="en-GB" sz="1050" b="0" i="0" u="none" strike="noStrike">
                          <a:solidFill>
                            <a:srgbClr val="0F0F0F"/>
                          </a:solidFill>
                          <a:effectLst/>
                          <a:latin typeface="+mn-lt"/>
                        </a:rPr>
                        <a:t>0.56%</a:t>
                      </a:r>
                    </a:p>
                  </a:txBody>
                  <a:tcPr marL="7620" marR="7620" marT="7620" marB="0" anchor="b"/>
                </a:tc>
                <a:extLst>
                  <a:ext uri="{0D108BD9-81ED-4DB2-BD59-A6C34878D82A}">
                    <a16:rowId xmlns:a16="http://schemas.microsoft.com/office/drawing/2014/main" val="1404751808"/>
                  </a:ext>
                </a:extLst>
              </a:tr>
              <a:tr h="223538">
                <a:tc>
                  <a:txBody>
                    <a:bodyPr/>
                    <a:lstStyle/>
                    <a:p>
                      <a:pPr marL="72000" algn="l" fontAlgn="b"/>
                      <a:r>
                        <a:rPr lang="en-GB" sz="1050" u="none" strike="noStrike">
                          <a:effectLst/>
                          <a:latin typeface="+mn-lt"/>
                        </a:rPr>
                        <a:t>HARLOW NORTH</a:t>
                      </a:r>
                      <a:endParaRPr lang="en-GB" sz="1050" b="0" i="0" u="none" strike="noStrike">
                        <a:solidFill>
                          <a:srgbClr val="000000"/>
                        </a:solidFill>
                        <a:effectLst/>
                        <a:latin typeface="+mn-lt"/>
                      </a:endParaRPr>
                    </a:p>
                  </a:txBody>
                  <a:tcPr marL="7620" marR="7620" marT="7620" marB="0" anchor="b"/>
                </a:tc>
                <a:tc>
                  <a:txBody>
                    <a:bodyPr/>
                    <a:lstStyle/>
                    <a:p>
                      <a:pPr marL="72000" algn="ctr" fontAlgn="b"/>
                      <a:r>
                        <a:rPr lang="en-GB" sz="1050" b="0" i="0" u="none" strike="noStrike">
                          <a:solidFill>
                            <a:srgbClr val="0F0F0F"/>
                          </a:solidFill>
                          <a:effectLst/>
                          <a:latin typeface="+mn-lt"/>
                        </a:rPr>
                        <a:t>178</a:t>
                      </a:r>
                    </a:p>
                  </a:txBody>
                  <a:tcPr marL="7620" marR="7620" marT="7620" marB="0" anchor="b"/>
                </a:tc>
                <a:tc>
                  <a:txBody>
                    <a:bodyPr/>
                    <a:lstStyle/>
                    <a:p>
                      <a:pPr marL="72000" algn="ctr" fontAlgn="b"/>
                      <a:r>
                        <a:rPr lang="en-GB" sz="1050" b="0" i="0" u="none" strike="noStrike">
                          <a:solidFill>
                            <a:srgbClr val="0F0F0F"/>
                          </a:solidFill>
                          <a:effectLst/>
                          <a:latin typeface="+mn-lt"/>
                        </a:rPr>
                        <a:t>0.29%</a:t>
                      </a:r>
                    </a:p>
                  </a:txBody>
                  <a:tcPr marL="7620" marR="7620" marT="7620" marB="0" anchor="b"/>
                </a:tc>
                <a:extLst>
                  <a:ext uri="{0D108BD9-81ED-4DB2-BD59-A6C34878D82A}">
                    <a16:rowId xmlns:a16="http://schemas.microsoft.com/office/drawing/2014/main" val="4147666789"/>
                  </a:ext>
                </a:extLst>
              </a:tr>
              <a:tr h="223538">
                <a:tc>
                  <a:txBody>
                    <a:bodyPr/>
                    <a:lstStyle/>
                    <a:p>
                      <a:pPr marL="72000" algn="l" fontAlgn="b"/>
                      <a:r>
                        <a:rPr lang="en-GB" sz="1050" u="none" strike="noStrike">
                          <a:effectLst/>
                          <a:latin typeface="+mn-lt"/>
                        </a:rPr>
                        <a:t>HARLOW SOUTH</a:t>
                      </a:r>
                      <a:endParaRPr lang="en-GB" sz="1050" b="0" i="0" u="none" strike="noStrike">
                        <a:solidFill>
                          <a:srgbClr val="000000"/>
                        </a:solidFill>
                        <a:effectLst/>
                        <a:latin typeface="+mn-lt"/>
                      </a:endParaRPr>
                    </a:p>
                  </a:txBody>
                  <a:tcPr marL="7620" marR="7620" marT="7620" marB="0" anchor="b"/>
                </a:tc>
                <a:tc>
                  <a:txBody>
                    <a:bodyPr/>
                    <a:lstStyle/>
                    <a:p>
                      <a:pPr marL="72000" algn="ctr" fontAlgn="b"/>
                      <a:r>
                        <a:rPr lang="en-GB" sz="1050" b="0" i="0" u="none" strike="noStrike">
                          <a:solidFill>
                            <a:srgbClr val="0F0F0F"/>
                          </a:solidFill>
                          <a:effectLst/>
                          <a:latin typeface="+mn-lt"/>
                        </a:rPr>
                        <a:t>175</a:t>
                      </a:r>
                    </a:p>
                  </a:txBody>
                  <a:tcPr marL="7620" marR="7620" marT="7620" marB="0" anchor="b"/>
                </a:tc>
                <a:tc>
                  <a:txBody>
                    <a:bodyPr/>
                    <a:lstStyle/>
                    <a:p>
                      <a:pPr marL="72000" algn="ctr" fontAlgn="b"/>
                      <a:r>
                        <a:rPr lang="en-GB" sz="1050" b="0" i="0" u="none" strike="noStrike">
                          <a:solidFill>
                            <a:srgbClr val="0F0F0F"/>
                          </a:solidFill>
                          <a:effectLst/>
                          <a:latin typeface="+mn-lt"/>
                        </a:rPr>
                        <a:t>0.42%</a:t>
                      </a:r>
                    </a:p>
                  </a:txBody>
                  <a:tcPr marL="7620" marR="7620" marT="7620" marB="0" anchor="b"/>
                </a:tc>
                <a:extLst>
                  <a:ext uri="{0D108BD9-81ED-4DB2-BD59-A6C34878D82A}">
                    <a16:rowId xmlns:a16="http://schemas.microsoft.com/office/drawing/2014/main" val="3678962473"/>
                  </a:ext>
                </a:extLst>
              </a:tr>
              <a:tr h="550666">
                <a:tc>
                  <a:txBody>
                    <a:bodyPr/>
                    <a:lstStyle/>
                    <a:p>
                      <a:pPr marL="72000" algn="l" fontAlgn="b"/>
                      <a:r>
                        <a:rPr lang="en-GB" sz="1050" u="none" strike="noStrike">
                          <a:effectLst/>
                          <a:latin typeface="+mn-lt"/>
                        </a:rPr>
                        <a:t>LOUGHTON, BUCKHURST HILL &amp; CHIGWELL</a:t>
                      </a:r>
                      <a:endParaRPr lang="en-GB" sz="1050" b="0" i="0" u="none" strike="noStrike">
                        <a:solidFill>
                          <a:srgbClr val="000000"/>
                        </a:solidFill>
                        <a:effectLst/>
                        <a:latin typeface="+mn-lt"/>
                      </a:endParaRPr>
                    </a:p>
                  </a:txBody>
                  <a:tcPr marL="7620" marR="7620" marT="7620" marB="0" anchor="b"/>
                </a:tc>
                <a:tc>
                  <a:txBody>
                    <a:bodyPr/>
                    <a:lstStyle/>
                    <a:p>
                      <a:pPr marL="72000" algn="ctr" fontAlgn="b"/>
                      <a:r>
                        <a:rPr lang="en-GB" sz="1050" b="0" i="0" u="none" strike="noStrike">
                          <a:solidFill>
                            <a:srgbClr val="0F0F0F"/>
                          </a:solidFill>
                          <a:effectLst/>
                          <a:latin typeface="+mn-lt"/>
                        </a:rPr>
                        <a:t>352</a:t>
                      </a:r>
                    </a:p>
                  </a:txBody>
                  <a:tcPr marL="7620" marR="7620" marT="7620" marB="0" anchor="b"/>
                </a:tc>
                <a:tc>
                  <a:txBody>
                    <a:bodyPr/>
                    <a:lstStyle/>
                    <a:p>
                      <a:pPr marL="72000" algn="ctr" fontAlgn="b"/>
                      <a:r>
                        <a:rPr lang="en-GB" sz="1050" b="0" i="0" u="none" strike="noStrike">
                          <a:solidFill>
                            <a:srgbClr val="0F0F0F"/>
                          </a:solidFill>
                          <a:effectLst/>
                          <a:latin typeface="+mn-lt"/>
                        </a:rPr>
                        <a:t>0.58%</a:t>
                      </a:r>
                    </a:p>
                  </a:txBody>
                  <a:tcPr marL="7620" marR="7620" marT="7620" marB="0" anchor="b"/>
                </a:tc>
                <a:extLst>
                  <a:ext uri="{0D108BD9-81ED-4DB2-BD59-A6C34878D82A}">
                    <a16:rowId xmlns:a16="http://schemas.microsoft.com/office/drawing/2014/main" val="3825145129"/>
                  </a:ext>
                </a:extLst>
              </a:tr>
              <a:tr h="332581">
                <a:tc>
                  <a:txBody>
                    <a:bodyPr/>
                    <a:lstStyle/>
                    <a:p>
                      <a:pPr marL="72000" algn="l" fontAlgn="b"/>
                      <a:r>
                        <a:rPr lang="en-GB" sz="1050" u="none" strike="noStrike">
                          <a:effectLst/>
                          <a:latin typeface="+mn-lt"/>
                        </a:rPr>
                        <a:t>NORTH UTTLESFORD</a:t>
                      </a:r>
                      <a:endParaRPr lang="en-GB" sz="1050" b="0" i="0" u="none" strike="noStrike">
                        <a:solidFill>
                          <a:srgbClr val="000000"/>
                        </a:solidFill>
                        <a:effectLst/>
                        <a:latin typeface="+mn-lt"/>
                      </a:endParaRPr>
                    </a:p>
                  </a:txBody>
                  <a:tcPr marL="7620" marR="7620" marT="7620" marB="0" anchor="b"/>
                </a:tc>
                <a:tc>
                  <a:txBody>
                    <a:bodyPr/>
                    <a:lstStyle/>
                    <a:p>
                      <a:pPr marL="72000" algn="ctr" fontAlgn="b"/>
                      <a:r>
                        <a:rPr lang="en-GB" sz="1050" b="0" i="0" u="none" strike="noStrike">
                          <a:solidFill>
                            <a:srgbClr val="0F0F0F"/>
                          </a:solidFill>
                          <a:effectLst/>
                          <a:latin typeface="+mn-lt"/>
                        </a:rPr>
                        <a:t>258</a:t>
                      </a:r>
                    </a:p>
                  </a:txBody>
                  <a:tcPr marL="7620" marR="7620" marT="7620" marB="0" anchor="b"/>
                </a:tc>
                <a:tc>
                  <a:txBody>
                    <a:bodyPr/>
                    <a:lstStyle/>
                    <a:p>
                      <a:pPr marL="72000" algn="ctr" fontAlgn="b"/>
                      <a:r>
                        <a:rPr lang="en-GB" sz="1050" b="0" i="0" u="none" strike="noStrike">
                          <a:solidFill>
                            <a:srgbClr val="0F0F0F"/>
                          </a:solidFill>
                          <a:effectLst/>
                          <a:latin typeface="+mn-lt"/>
                        </a:rPr>
                        <a:t>0.62%</a:t>
                      </a:r>
                    </a:p>
                  </a:txBody>
                  <a:tcPr marL="7620" marR="7620" marT="7620" marB="0" anchor="b"/>
                </a:tc>
                <a:extLst>
                  <a:ext uri="{0D108BD9-81ED-4DB2-BD59-A6C34878D82A}">
                    <a16:rowId xmlns:a16="http://schemas.microsoft.com/office/drawing/2014/main" val="4243625324"/>
                  </a:ext>
                </a:extLst>
              </a:tr>
              <a:tr h="332581">
                <a:tc>
                  <a:txBody>
                    <a:bodyPr/>
                    <a:lstStyle/>
                    <a:p>
                      <a:pPr marL="72000" algn="l" fontAlgn="b"/>
                      <a:r>
                        <a:rPr lang="en-GB" sz="1050" u="none" strike="noStrike">
                          <a:effectLst/>
                          <a:latin typeface="+mn-lt"/>
                        </a:rPr>
                        <a:t>SOUTH UTTLESFORD</a:t>
                      </a:r>
                      <a:endParaRPr lang="en-GB" sz="1050" b="0" i="0" u="none" strike="noStrike">
                        <a:solidFill>
                          <a:srgbClr val="000000"/>
                        </a:solidFill>
                        <a:effectLst/>
                        <a:latin typeface="+mn-lt"/>
                      </a:endParaRPr>
                    </a:p>
                  </a:txBody>
                  <a:tcPr marL="7620" marR="7620" marT="7620" marB="0" anchor="b"/>
                </a:tc>
                <a:tc>
                  <a:txBody>
                    <a:bodyPr/>
                    <a:lstStyle/>
                    <a:p>
                      <a:pPr marL="72000" algn="ctr" fontAlgn="b"/>
                      <a:r>
                        <a:rPr lang="en-GB" sz="1050" b="0" i="0" u="none" strike="noStrike">
                          <a:solidFill>
                            <a:srgbClr val="0F0F0F"/>
                          </a:solidFill>
                          <a:effectLst/>
                          <a:latin typeface="+mn-lt"/>
                        </a:rPr>
                        <a:t>245</a:t>
                      </a:r>
                    </a:p>
                  </a:txBody>
                  <a:tcPr marL="7620" marR="7620" marT="7620" marB="0" anchor="b"/>
                </a:tc>
                <a:tc>
                  <a:txBody>
                    <a:bodyPr/>
                    <a:lstStyle/>
                    <a:p>
                      <a:pPr marL="72000" algn="ctr" fontAlgn="b"/>
                      <a:r>
                        <a:rPr lang="en-GB" sz="1050" b="0" i="0" u="none" strike="noStrike">
                          <a:solidFill>
                            <a:srgbClr val="0F0F0F"/>
                          </a:solidFill>
                          <a:effectLst/>
                          <a:latin typeface="+mn-lt"/>
                        </a:rPr>
                        <a:t>0.45%</a:t>
                      </a:r>
                    </a:p>
                  </a:txBody>
                  <a:tcPr marL="7620" marR="7620" marT="7620" marB="0" anchor="b"/>
                </a:tc>
                <a:extLst>
                  <a:ext uri="{0D108BD9-81ED-4DB2-BD59-A6C34878D82A}">
                    <a16:rowId xmlns:a16="http://schemas.microsoft.com/office/drawing/2014/main" val="862913425"/>
                  </a:ext>
                </a:extLst>
              </a:tr>
              <a:tr h="130852">
                <a:tc>
                  <a:txBody>
                    <a:bodyPr/>
                    <a:lstStyle/>
                    <a:p>
                      <a:pPr marL="72000" algn="l" fontAlgn="b"/>
                      <a:r>
                        <a:rPr lang="en-GB" sz="1050" u="none" strike="noStrike">
                          <a:effectLst/>
                          <a:latin typeface="+mn-lt"/>
                        </a:rPr>
                        <a:t>Total</a:t>
                      </a:r>
                      <a:endParaRPr lang="en-GB" sz="1050" b="0" i="0" u="none" strike="noStrike">
                        <a:solidFill>
                          <a:srgbClr val="000000"/>
                        </a:solidFill>
                        <a:effectLst/>
                        <a:latin typeface="+mn-lt"/>
                      </a:endParaRPr>
                    </a:p>
                  </a:txBody>
                  <a:tcPr marL="7620" marR="7620" marT="7620" marB="0" anchor="b"/>
                </a:tc>
                <a:tc>
                  <a:txBody>
                    <a:bodyPr/>
                    <a:lstStyle/>
                    <a:p>
                      <a:pPr marL="72000" algn="ctr" fontAlgn="b"/>
                      <a:r>
                        <a:rPr lang="en-GB" sz="1050" b="0" i="0" u="none" strike="noStrike">
                          <a:solidFill>
                            <a:srgbClr val="0F0F0F"/>
                          </a:solidFill>
                          <a:effectLst/>
                          <a:latin typeface="+mn-lt"/>
                        </a:rPr>
                        <a:t>1576</a:t>
                      </a:r>
                    </a:p>
                  </a:txBody>
                  <a:tcPr marL="7620" marR="7620" marT="7620" marB="0" anchor="b"/>
                </a:tc>
                <a:tc>
                  <a:txBody>
                    <a:bodyPr/>
                    <a:lstStyle/>
                    <a:p>
                      <a:pPr marL="72000" algn="ctr" fontAlgn="b"/>
                      <a:r>
                        <a:rPr lang="en-GB" sz="1050" b="0" i="0" u="none" strike="noStrike">
                          <a:solidFill>
                            <a:srgbClr val="0F0F0F"/>
                          </a:solidFill>
                          <a:effectLst/>
                          <a:latin typeface="+mn-lt"/>
                        </a:rPr>
                        <a:t>0.49%</a:t>
                      </a:r>
                    </a:p>
                  </a:txBody>
                  <a:tcPr marL="7620" marR="7620" marT="7620" marB="0" anchor="b"/>
                </a:tc>
                <a:extLst>
                  <a:ext uri="{0D108BD9-81ED-4DB2-BD59-A6C34878D82A}">
                    <a16:rowId xmlns:a16="http://schemas.microsoft.com/office/drawing/2014/main" val="1102783168"/>
                  </a:ext>
                </a:extLst>
              </a:tr>
            </a:tbl>
          </a:graphicData>
        </a:graphic>
      </p:graphicFrame>
      <p:sp>
        <p:nvSpPr>
          <p:cNvPr id="3" name="TextBox 2">
            <a:extLst>
              <a:ext uri="{FF2B5EF4-FFF2-40B4-BE49-F238E27FC236}">
                <a16:creationId xmlns:a16="http://schemas.microsoft.com/office/drawing/2014/main" id="{01D2A9F3-6F9C-0510-2DC8-15F761A9BE0B}"/>
              </a:ext>
            </a:extLst>
          </p:cNvPr>
          <p:cNvSpPr txBox="1"/>
          <p:nvPr/>
        </p:nvSpPr>
        <p:spPr>
          <a:xfrm>
            <a:off x="370298" y="890022"/>
            <a:ext cx="3662478" cy="31485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GB" sz="1400"/>
              <a:t>South West Herts</a:t>
            </a:r>
          </a:p>
        </p:txBody>
      </p:sp>
      <p:sp>
        <p:nvSpPr>
          <p:cNvPr id="4" name="TextBox 3">
            <a:extLst>
              <a:ext uri="{FF2B5EF4-FFF2-40B4-BE49-F238E27FC236}">
                <a16:creationId xmlns:a16="http://schemas.microsoft.com/office/drawing/2014/main" id="{5910FE93-77DD-BA01-ED64-128C88E8DE2E}"/>
              </a:ext>
            </a:extLst>
          </p:cNvPr>
          <p:cNvSpPr txBox="1"/>
          <p:nvPr/>
        </p:nvSpPr>
        <p:spPr>
          <a:xfrm>
            <a:off x="4357429" y="890022"/>
            <a:ext cx="3662478" cy="307777"/>
          </a:xfrm>
          <a:prstGeom prst="rect">
            <a:avLst/>
          </a:prstGeom>
          <a:solidFill>
            <a:schemeClr val="accent2">
              <a:lumMod val="20000"/>
              <a:lumOff val="80000"/>
            </a:schemeClr>
          </a:solidFill>
          <a:ln>
            <a:solidFill>
              <a:schemeClr val="accent2"/>
            </a:solidFill>
          </a:ln>
        </p:spPr>
        <p:txBody>
          <a:bodyPr wrap="square" rtlCol="0">
            <a:spAutoFit/>
          </a:bodyPr>
          <a:lstStyle/>
          <a:p>
            <a:pPr algn="ctr"/>
            <a:r>
              <a:rPr lang="en-GB" sz="1400"/>
              <a:t>East &amp; North Herts</a:t>
            </a:r>
          </a:p>
        </p:txBody>
      </p:sp>
      <p:sp>
        <p:nvSpPr>
          <p:cNvPr id="5" name="TextBox 4">
            <a:extLst>
              <a:ext uri="{FF2B5EF4-FFF2-40B4-BE49-F238E27FC236}">
                <a16:creationId xmlns:a16="http://schemas.microsoft.com/office/drawing/2014/main" id="{8B988B3E-2F87-3EC3-191F-51C8808E8504}"/>
              </a:ext>
            </a:extLst>
          </p:cNvPr>
          <p:cNvSpPr txBox="1"/>
          <p:nvPr/>
        </p:nvSpPr>
        <p:spPr>
          <a:xfrm>
            <a:off x="8344566" y="890022"/>
            <a:ext cx="3512818" cy="314851"/>
          </a:xfrm>
          <a:prstGeom prst="rect">
            <a:avLst/>
          </a:prstGeom>
          <a:solidFill>
            <a:schemeClr val="accent5">
              <a:lumMod val="20000"/>
              <a:lumOff val="80000"/>
            </a:schemeClr>
          </a:solidFill>
          <a:ln>
            <a:solidFill>
              <a:schemeClr val="accent5"/>
            </a:solidFill>
          </a:ln>
        </p:spPr>
        <p:txBody>
          <a:bodyPr wrap="square" rtlCol="0">
            <a:spAutoFit/>
          </a:bodyPr>
          <a:lstStyle/>
          <a:p>
            <a:pPr algn="ctr"/>
            <a:r>
              <a:rPr lang="en-GB" sz="1400"/>
              <a:t>West Essex</a:t>
            </a:r>
          </a:p>
        </p:txBody>
      </p:sp>
      <p:sp>
        <p:nvSpPr>
          <p:cNvPr id="6" name="TextBox 5">
            <a:extLst>
              <a:ext uri="{FF2B5EF4-FFF2-40B4-BE49-F238E27FC236}">
                <a16:creationId xmlns:a16="http://schemas.microsoft.com/office/drawing/2014/main" id="{99D8E043-5ACB-23F7-10CA-A131D92EBC36}"/>
              </a:ext>
            </a:extLst>
          </p:cNvPr>
          <p:cNvSpPr txBox="1"/>
          <p:nvPr/>
        </p:nvSpPr>
        <p:spPr>
          <a:xfrm>
            <a:off x="8344564" y="3819610"/>
            <a:ext cx="3512820" cy="2169825"/>
          </a:xfrm>
          <a:prstGeom prst="rect">
            <a:avLst/>
          </a:prstGeom>
          <a:noFill/>
        </p:spPr>
        <p:txBody>
          <a:bodyPr wrap="square" rtlCol="0">
            <a:spAutoFit/>
          </a:bodyPr>
          <a:lstStyle/>
          <a:p>
            <a:pPr marL="285750" indent="-285750">
              <a:buFont typeface="Arial" panose="020B0604020202020204" pitchFamily="34" charset="0"/>
              <a:buChar char="•"/>
            </a:pPr>
            <a:r>
              <a:rPr lang="en-GB" sz="1500"/>
              <a:t>QOF data from 21/22 show the proportion of the population within each PCN that is on the end of life/palliative care register. </a:t>
            </a:r>
          </a:p>
          <a:p>
            <a:pPr marL="285750" indent="-285750">
              <a:buFont typeface="Arial" panose="020B0604020202020204" pitchFamily="34" charset="0"/>
              <a:buChar char="•"/>
            </a:pPr>
            <a:r>
              <a:rPr lang="en-GB" sz="1500"/>
              <a:t>More recent local data shows that, whilst the total number of people on the register has increase, the areas with the lowest proportion are similar to this. </a:t>
            </a:r>
          </a:p>
        </p:txBody>
      </p:sp>
    </p:spTree>
    <p:extLst>
      <p:ext uri="{BB962C8B-B14F-4D97-AF65-F5344CB8AC3E}">
        <p14:creationId xmlns:p14="http://schemas.microsoft.com/office/powerpoint/2010/main" val="265779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CC18-2D15-9539-691B-54D6B24A2616}"/>
              </a:ext>
            </a:extLst>
          </p:cNvPr>
          <p:cNvSpPr>
            <a:spLocks noGrp="1"/>
          </p:cNvSpPr>
          <p:nvPr>
            <p:ph type="title"/>
          </p:nvPr>
        </p:nvSpPr>
        <p:spPr/>
        <p:txBody>
          <a:bodyPr/>
          <a:lstStyle/>
          <a:p>
            <a:r>
              <a:rPr lang="en-GB"/>
              <a:t>Identification: GSF Complete</a:t>
            </a:r>
          </a:p>
        </p:txBody>
      </p:sp>
      <p:grpSp>
        <p:nvGrpSpPr>
          <p:cNvPr id="8" name="Group 7">
            <a:extLst>
              <a:ext uri="{FF2B5EF4-FFF2-40B4-BE49-F238E27FC236}">
                <a16:creationId xmlns:a16="http://schemas.microsoft.com/office/drawing/2014/main" id="{101E6F55-4D33-3455-59FB-7E0228EEBDEF}"/>
              </a:ext>
            </a:extLst>
          </p:cNvPr>
          <p:cNvGrpSpPr/>
          <p:nvPr/>
        </p:nvGrpSpPr>
        <p:grpSpPr>
          <a:xfrm>
            <a:off x="370298" y="1572077"/>
            <a:ext cx="11256222" cy="1409896"/>
            <a:chOff x="467889" y="2616349"/>
            <a:chExt cx="11256222" cy="1409896"/>
          </a:xfrm>
        </p:grpSpPr>
        <p:pic>
          <p:nvPicPr>
            <p:cNvPr id="4" name="Picture 3">
              <a:extLst>
                <a:ext uri="{FF2B5EF4-FFF2-40B4-BE49-F238E27FC236}">
                  <a16:creationId xmlns:a16="http://schemas.microsoft.com/office/drawing/2014/main" id="{C6C07F34-DD5C-1124-5354-939F928CD3C3}"/>
                </a:ext>
              </a:extLst>
            </p:cNvPr>
            <p:cNvPicPr>
              <a:picLocks noChangeAspect="1"/>
            </p:cNvPicPr>
            <p:nvPr/>
          </p:nvPicPr>
          <p:blipFill>
            <a:blip r:embed="rId3"/>
            <a:stretch>
              <a:fillRect/>
            </a:stretch>
          </p:blipFill>
          <p:spPr>
            <a:xfrm>
              <a:off x="473516" y="2616349"/>
              <a:ext cx="11250595" cy="704948"/>
            </a:xfrm>
            <a:prstGeom prst="rect">
              <a:avLst/>
            </a:prstGeom>
          </p:spPr>
        </p:pic>
        <p:pic>
          <p:nvPicPr>
            <p:cNvPr id="6" name="Picture 5">
              <a:extLst>
                <a:ext uri="{FF2B5EF4-FFF2-40B4-BE49-F238E27FC236}">
                  <a16:creationId xmlns:a16="http://schemas.microsoft.com/office/drawing/2014/main" id="{DAB10F07-D2E1-D74E-9074-2C289B7C23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889" y="3321297"/>
              <a:ext cx="11222016" cy="704948"/>
            </a:xfrm>
            <a:prstGeom prst="rect">
              <a:avLst/>
            </a:prstGeom>
          </p:spPr>
        </p:pic>
      </p:grpSp>
      <p:sp>
        <p:nvSpPr>
          <p:cNvPr id="7" name="TextBox 6">
            <a:extLst>
              <a:ext uri="{FF2B5EF4-FFF2-40B4-BE49-F238E27FC236}">
                <a16:creationId xmlns:a16="http://schemas.microsoft.com/office/drawing/2014/main" id="{8D790DD7-AF67-F3DA-BF87-CDDDC0E1B2C0}"/>
              </a:ext>
            </a:extLst>
          </p:cNvPr>
          <p:cNvSpPr txBox="1"/>
          <p:nvPr/>
        </p:nvSpPr>
        <p:spPr>
          <a:xfrm>
            <a:off x="348343" y="2981973"/>
            <a:ext cx="5747657" cy="307777"/>
          </a:xfrm>
          <a:prstGeom prst="rect">
            <a:avLst/>
          </a:prstGeom>
          <a:noFill/>
        </p:spPr>
        <p:txBody>
          <a:bodyPr wrap="square" rtlCol="0">
            <a:spAutoFit/>
          </a:bodyPr>
          <a:lstStyle/>
          <a:p>
            <a:r>
              <a:rPr lang="en-GB" sz="1400"/>
              <a:t>Source: </a:t>
            </a:r>
            <a:r>
              <a:rPr lang="en-GB" sz="1400" err="1"/>
              <a:t>Ardens</a:t>
            </a:r>
            <a:r>
              <a:rPr lang="en-GB" sz="1400"/>
              <a:t> Manager ECF 2022/23</a:t>
            </a:r>
          </a:p>
        </p:txBody>
      </p:sp>
      <p:sp>
        <p:nvSpPr>
          <p:cNvPr id="9" name="Content Placeholder 2">
            <a:extLst>
              <a:ext uri="{FF2B5EF4-FFF2-40B4-BE49-F238E27FC236}">
                <a16:creationId xmlns:a16="http://schemas.microsoft.com/office/drawing/2014/main" id="{89355C97-7D0C-C69C-220F-5DDBA8E5E48C}"/>
              </a:ext>
            </a:extLst>
          </p:cNvPr>
          <p:cNvSpPr txBox="1">
            <a:spLocks/>
          </p:cNvSpPr>
          <p:nvPr/>
        </p:nvSpPr>
        <p:spPr>
          <a:xfrm>
            <a:off x="530960" y="3876028"/>
            <a:ext cx="10940524" cy="1921657"/>
          </a:xfrm>
          <a:prstGeom prst="rect">
            <a:avLst/>
          </a:prstGeom>
        </p:spPr>
        <p:txBody>
          <a:bodyPr>
            <a:normAutofit lnSpcReduction="10000"/>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latin typeface="+mn-lt"/>
              </a:rPr>
              <a:t>This is one of the most complete care processes in the Enhanced Commissioning Framework within the ICB with 94% of people who have severe COPD, heart failure, chronic kidney disease or frailty have a GSF status recorded.</a:t>
            </a:r>
          </a:p>
          <a:p>
            <a:r>
              <a:rPr lang="en-GB" sz="1600">
                <a:latin typeface="+mn-lt"/>
              </a:rPr>
              <a:t>However, as a high proportion of people with a </a:t>
            </a:r>
            <a:r>
              <a:rPr lang="en-GB" sz="1600">
                <a:latin typeface="+mn-lt"/>
                <a:hlinkClick r:id="rId5" action="ppaction://hlinksldjump"/>
              </a:rPr>
              <a:t>GSF status are classified as GSF Blue</a:t>
            </a:r>
            <a:r>
              <a:rPr lang="en-GB" sz="1600">
                <a:latin typeface="+mn-lt"/>
              </a:rPr>
              <a:t>, it is likely that people with advanced disease are being recorded as GSF Blue and therefore not being entered onto the end of life register. </a:t>
            </a:r>
          </a:p>
          <a:p>
            <a:r>
              <a:rPr lang="en-GB" sz="1600">
                <a:latin typeface="+mn-lt"/>
              </a:rPr>
              <a:t>Ensuring that people with advanced disease are being appropriately classified could be confirmed through clinical audit of people on the end of life register and post-death audit to review if people were on the end of life register and if their record of GSF status is accurate. </a:t>
            </a:r>
          </a:p>
        </p:txBody>
      </p:sp>
    </p:spTree>
    <p:extLst>
      <p:ext uri="{BB962C8B-B14F-4D97-AF65-F5344CB8AC3E}">
        <p14:creationId xmlns:p14="http://schemas.microsoft.com/office/powerpoint/2010/main" val="166398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E45A-91D3-EDFA-7092-0E01ECBFD7A3}"/>
              </a:ext>
            </a:extLst>
          </p:cNvPr>
          <p:cNvSpPr>
            <a:spLocks noGrp="1"/>
          </p:cNvSpPr>
          <p:nvPr>
            <p:ph type="ctrTitle"/>
          </p:nvPr>
        </p:nvSpPr>
        <p:spPr/>
        <p:txBody>
          <a:bodyPr>
            <a:normAutofit/>
          </a:bodyPr>
          <a:lstStyle/>
          <a:p>
            <a:r>
              <a:rPr lang="en-GB" sz="3600"/>
              <a:t>2. EOL Register Profile</a:t>
            </a:r>
          </a:p>
        </p:txBody>
      </p:sp>
      <p:sp>
        <p:nvSpPr>
          <p:cNvPr id="3" name="Subtitle 2">
            <a:extLst>
              <a:ext uri="{FF2B5EF4-FFF2-40B4-BE49-F238E27FC236}">
                <a16:creationId xmlns:a16="http://schemas.microsoft.com/office/drawing/2014/main" id="{B3C14EE4-2A77-BB0E-F9B1-26ECA627C32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29033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5DA7-F7C5-3A4D-1009-880546752D3E}"/>
              </a:ext>
            </a:extLst>
          </p:cNvPr>
          <p:cNvSpPr>
            <a:spLocks noGrp="1"/>
          </p:cNvSpPr>
          <p:nvPr>
            <p:ph type="title"/>
          </p:nvPr>
        </p:nvSpPr>
        <p:spPr/>
        <p:txBody>
          <a:bodyPr/>
          <a:lstStyle/>
          <a:p>
            <a:r>
              <a:rPr lang="en-GB"/>
              <a:t>EOL Register Profile: Summary</a:t>
            </a:r>
          </a:p>
        </p:txBody>
      </p:sp>
      <p:sp>
        <p:nvSpPr>
          <p:cNvPr id="3" name="Content Placeholder 2">
            <a:extLst>
              <a:ext uri="{FF2B5EF4-FFF2-40B4-BE49-F238E27FC236}">
                <a16:creationId xmlns:a16="http://schemas.microsoft.com/office/drawing/2014/main" id="{A2CD2576-0A61-9919-AEBA-6A3C0DE926DC}"/>
              </a:ext>
            </a:extLst>
          </p:cNvPr>
          <p:cNvSpPr>
            <a:spLocks noGrp="1"/>
          </p:cNvSpPr>
          <p:nvPr>
            <p:ph idx="1"/>
          </p:nvPr>
        </p:nvSpPr>
        <p:spPr>
          <a:xfrm>
            <a:off x="453600" y="1282045"/>
            <a:ext cx="11368102" cy="4312355"/>
          </a:xfrm>
        </p:spPr>
        <p:txBody>
          <a:bodyPr/>
          <a:lstStyle/>
          <a:p>
            <a:pPr marL="285750" indent="-285750">
              <a:buFont typeface="Arial" panose="020B0604020202020204" pitchFamily="34" charset="0"/>
              <a:buChar char="•"/>
            </a:pPr>
            <a:r>
              <a:rPr lang="en-GB">
                <a:latin typeface="+mn-lt"/>
              </a:rPr>
              <a:t>As expected, the EOL register has a very strong relationship with age. The proportion of people in each age band who are on the end of life register rises steeply after 65-69 years of age. </a:t>
            </a:r>
          </a:p>
          <a:p>
            <a:pPr marL="285750" indent="-285750"/>
            <a:r>
              <a:rPr lang="en-GB" sz="1400">
                <a:latin typeface="+mn-lt"/>
              </a:rPr>
              <a:t>The majority of the EOL population in HWE are white (88%.) This is higher than for the general population (70%.).Whilst there may be room for improvement in the recognition of EOL in ethnic minorities the variation may be due to the higher prevalence of end of life and white ethnicity in older age groups within HWE. SWH has the highest proportion of EOL patients who are BAME (12.6%) which is double that of ENH (6.3%) and more than three times that of WE (4.1%). </a:t>
            </a:r>
          </a:p>
          <a:p>
            <a:pPr marL="285750" indent="-285750"/>
            <a:r>
              <a:rPr lang="en-GB">
                <a:latin typeface="+mn-lt"/>
              </a:rPr>
              <a:t>The proportion of the population that is recorded as being end of life is similar in each deprivation decile, suggesting that there is no inequality in identifying end of life in more deprived communities. </a:t>
            </a:r>
            <a:endParaRPr lang="en-GB" sz="1400">
              <a:latin typeface="+mn-lt"/>
            </a:endParaRPr>
          </a:p>
          <a:p>
            <a:r>
              <a:rPr lang="en-GB">
                <a:latin typeface="+mn-lt"/>
              </a:rPr>
              <a:t>The most common physical comorbidities within the EOL cohort are hypertension (62%,) cancer (51%) and chronic cardiac disease (44%). Nearly half (44%) of people on the end of life register have a mental health condition (including depression and anxiety). </a:t>
            </a:r>
          </a:p>
          <a:p>
            <a:r>
              <a:rPr lang="en-GB">
                <a:latin typeface="+mn-lt"/>
              </a:rPr>
              <a:t>Approximately a quarter (22.3%) of people on the end of life register are in receipt of care and around 1 in 8 of the EOL cohort are in fact a carer themselves (12.6%).</a:t>
            </a:r>
            <a:endParaRPr lang="en-GB" sz="1400">
              <a:latin typeface="+mn-lt"/>
            </a:endParaRPr>
          </a:p>
          <a:p>
            <a:endParaRPr lang="en-GB" sz="1400">
              <a:latin typeface="+mn-lt"/>
            </a:endParaRPr>
          </a:p>
          <a:p>
            <a:pPr marL="285750" indent="-285750"/>
            <a:endParaRPr lang="en-GB" sz="1400">
              <a:latin typeface="+mn-lt"/>
            </a:endParaRPr>
          </a:p>
          <a:p>
            <a:pPr marL="285750" indent="-285750"/>
            <a:endParaRPr lang="en-GB" sz="1400">
              <a:latin typeface="+mn-lt"/>
            </a:endParaRPr>
          </a:p>
          <a:p>
            <a:pPr marL="285750" indent="-285750"/>
            <a:endParaRPr lang="en-GB" sz="1400">
              <a:latin typeface="+mn-lt"/>
            </a:endParaRPr>
          </a:p>
          <a:p>
            <a:pPr marL="285750" indent="-285750">
              <a:buFont typeface="Arial" panose="020B0604020202020204" pitchFamily="34" charset="0"/>
              <a:buChar char="•"/>
            </a:pPr>
            <a:endParaRPr lang="en-GB"/>
          </a:p>
          <a:p>
            <a:endParaRPr lang="en-GB">
              <a:latin typeface="+mn-lt"/>
            </a:endParaRPr>
          </a:p>
        </p:txBody>
      </p:sp>
    </p:spTree>
    <p:extLst>
      <p:ext uri="{BB962C8B-B14F-4D97-AF65-F5344CB8AC3E}">
        <p14:creationId xmlns:p14="http://schemas.microsoft.com/office/powerpoint/2010/main" val="56772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DA62-0F49-4769-9764-3E706AE800C4}"/>
              </a:ext>
            </a:extLst>
          </p:cNvPr>
          <p:cNvSpPr>
            <a:spLocks noGrp="1"/>
          </p:cNvSpPr>
          <p:nvPr>
            <p:ph type="title"/>
          </p:nvPr>
        </p:nvSpPr>
        <p:spPr/>
        <p:txBody>
          <a:bodyPr/>
          <a:lstStyle/>
          <a:p>
            <a:r>
              <a:rPr lang="en-GB"/>
              <a:t>EOL Register Profile: Demographics</a:t>
            </a:r>
          </a:p>
        </p:txBody>
      </p:sp>
      <p:graphicFrame>
        <p:nvGraphicFramePr>
          <p:cNvPr id="6" name="Chart 5">
            <a:extLst>
              <a:ext uri="{FF2B5EF4-FFF2-40B4-BE49-F238E27FC236}">
                <a16:creationId xmlns:a16="http://schemas.microsoft.com/office/drawing/2014/main" id="{C1B19976-FA43-4B2D-9F32-811149490F8F}"/>
              </a:ext>
            </a:extLst>
          </p:cNvPr>
          <p:cNvGraphicFramePr>
            <a:graphicFrameLocks/>
          </p:cNvGraphicFramePr>
          <p:nvPr>
            <p:extLst>
              <p:ext uri="{D42A27DB-BD31-4B8C-83A1-F6EECF244321}">
                <p14:modId xmlns:p14="http://schemas.microsoft.com/office/powerpoint/2010/main" val="1797418982"/>
              </p:ext>
            </p:extLst>
          </p:nvPr>
        </p:nvGraphicFramePr>
        <p:xfrm>
          <a:off x="1390650" y="1394921"/>
          <a:ext cx="9410700" cy="24879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B9D12E36-E253-44C0-B1C8-D84E3B71A233}"/>
              </a:ext>
            </a:extLst>
          </p:cNvPr>
          <p:cNvGraphicFramePr>
            <a:graphicFrameLocks/>
          </p:cNvGraphicFramePr>
          <p:nvPr>
            <p:extLst>
              <p:ext uri="{D42A27DB-BD31-4B8C-83A1-F6EECF244321}">
                <p14:modId xmlns:p14="http://schemas.microsoft.com/office/powerpoint/2010/main" val="1003163616"/>
              </p:ext>
            </p:extLst>
          </p:nvPr>
        </p:nvGraphicFramePr>
        <p:xfrm>
          <a:off x="7848601" y="129730"/>
          <a:ext cx="2819400" cy="518770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CC0E1B38-1D9E-4375-9D24-C6C041396301}"/>
              </a:ext>
            </a:extLst>
          </p:cNvPr>
          <p:cNvCxnSpPr>
            <a:cxnSpLocks/>
          </p:cNvCxnSpPr>
          <p:nvPr/>
        </p:nvCxnSpPr>
        <p:spPr>
          <a:xfrm flipV="1">
            <a:off x="7206343" y="1027906"/>
            <a:ext cx="1589314" cy="1309941"/>
          </a:xfrm>
          <a:prstGeom prst="line">
            <a:avLst/>
          </a:prstGeom>
          <a:ln>
            <a:solidFill>
              <a:schemeClr val="bg1">
                <a:lumMod val="65000"/>
              </a:schemeClr>
            </a:solidFill>
            <a:prstDash val="lgDash"/>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4E37201-EA77-4D21-A1C9-6CB78586202E}"/>
              </a:ext>
            </a:extLst>
          </p:cNvPr>
          <p:cNvCxnSpPr>
            <a:cxnSpLocks/>
          </p:cNvCxnSpPr>
          <p:nvPr/>
        </p:nvCxnSpPr>
        <p:spPr>
          <a:xfrm>
            <a:off x="7206343" y="2950590"/>
            <a:ext cx="1589314" cy="1462384"/>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BFABEB-B5C8-4185-A3A1-72F762F72A71}"/>
              </a:ext>
            </a:extLst>
          </p:cNvPr>
          <p:cNvSpPr txBox="1"/>
          <p:nvPr/>
        </p:nvSpPr>
        <p:spPr>
          <a:xfrm>
            <a:off x="453600" y="3588789"/>
            <a:ext cx="7658100" cy="2031325"/>
          </a:xfrm>
          <a:prstGeom prst="rect">
            <a:avLst/>
          </a:prstGeom>
          <a:noFill/>
        </p:spPr>
        <p:txBody>
          <a:bodyPr wrap="square" rtlCol="0">
            <a:spAutoFit/>
          </a:bodyPr>
          <a:lstStyle/>
          <a:p>
            <a:pPr marL="285750" indent="-285750">
              <a:buFont typeface="Arial" panose="020B0604020202020204" pitchFamily="34" charset="0"/>
              <a:buChar char="•"/>
            </a:pPr>
            <a:r>
              <a:rPr lang="en-GB"/>
              <a:t>Applying the HWE segmentation, 3% of the HWE population are in the ‘</a:t>
            </a:r>
            <a:r>
              <a:rPr lang="en-GB" err="1"/>
              <a:t>EoL</a:t>
            </a:r>
            <a:r>
              <a:rPr lang="en-GB"/>
              <a:t>, frailty &amp; dementia’ segment, representing people with end of life and palliative care, severe frailty and severe dementia. </a:t>
            </a:r>
          </a:p>
          <a:p>
            <a:pPr marL="285750" indent="-285750">
              <a:buFont typeface="Arial" panose="020B0604020202020204" pitchFamily="34" charset="0"/>
              <a:buChar char="•"/>
            </a:pPr>
            <a:r>
              <a:rPr lang="en-GB"/>
              <a:t>Of this cohort, 29% are end of life, equating to 11,057 people. This is greater than the general practice register size as the segment uses a wider definition and information from wider sources to assign people to the End of life and palliative care segment. </a:t>
            </a:r>
          </a:p>
        </p:txBody>
      </p:sp>
      <p:sp>
        <p:nvSpPr>
          <p:cNvPr id="3" name="TextBox 2">
            <a:extLst>
              <a:ext uri="{FF2B5EF4-FFF2-40B4-BE49-F238E27FC236}">
                <a16:creationId xmlns:a16="http://schemas.microsoft.com/office/drawing/2014/main" id="{03DC6ECF-AC7D-1CD2-5E74-BE8A23139B44}"/>
              </a:ext>
            </a:extLst>
          </p:cNvPr>
          <p:cNvSpPr txBox="1"/>
          <p:nvPr/>
        </p:nvSpPr>
        <p:spPr>
          <a:xfrm>
            <a:off x="8111701" y="5472861"/>
            <a:ext cx="3888622" cy="307777"/>
          </a:xfrm>
          <a:prstGeom prst="rect">
            <a:avLst/>
          </a:prstGeom>
          <a:noFill/>
        </p:spPr>
        <p:txBody>
          <a:bodyPr wrap="square" rtlCol="0">
            <a:spAutoFit/>
          </a:bodyPr>
          <a:lstStyle/>
          <a:p>
            <a:r>
              <a:rPr lang="en-GB" sz="1400"/>
              <a:t>Source: HWE linked data, Jan 22</a:t>
            </a:r>
          </a:p>
        </p:txBody>
      </p:sp>
    </p:spTree>
    <p:extLst>
      <p:ext uri="{BB962C8B-B14F-4D97-AF65-F5344CB8AC3E}">
        <p14:creationId xmlns:p14="http://schemas.microsoft.com/office/powerpoint/2010/main" val="230927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E19F-52D6-4FD6-B6A0-96F38B6ABE05}"/>
              </a:ext>
            </a:extLst>
          </p:cNvPr>
          <p:cNvSpPr>
            <a:spLocks noGrp="1"/>
          </p:cNvSpPr>
          <p:nvPr>
            <p:ph type="title"/>
          </p:nvPr>
        </p:nvSpPr>
        <p:spPr>
          <a:xfrm>
            <a:off x="370298" y="292952"/>
            <a:ext cx="11368102" cy="1325563"/>
          </a:xfrm>
        </p:spPr>
        <p:txBody>
          <a:bodyPr/>
          <a:lstStyle/>
          <a:p>
            <a:r>
              <a:rPr lang="en-GB"/>
              <a:t>EOL Register Profile: Demographics </a:t>
            </a:r>
          </a:p>
        </p:txBody>
      </p:sp>
      <p:sp>
        <p:nvSpPr>
          <p:cNvPr id="3" name="Content Placeholder 2">
            <a:extLst>
              <a:ext uri="{FF2B5EF4-FFF2-40B4-BE49-F238E27FC236}">
                <a16:creationId xmlns:a16="http://schemas.microsoft.com/office/drawing/2014/main" id="{D59C790D-D912-4B5D-BC61-680FB2BF5CF1}"/>
              </a:ext>
            </a:extLst>
          </p:cNvPr>
          <p:cNvSpPr>
            <a:spLocks noGrp="1"/>
          </p:cNvSpPr>
          <p:nvPr>
            <p:ph idx="1"/>
          </p:nvPr>
        </p:nvSpPr>
        <p:spPr>
          <a:xfrm>
            <a:off x="7064828" y="1409335"/>
            <a:ext cx="3635645" cy="3768775"/>
          </a:xfrm>
        </p:spPr>
        <p:txBody>
          <a:bodyPr/>
          <a:lstStyle/>
          <a:p>
            <a:r>
              <a:rPr lang="en-GB" sz="1800">
                <a:latin typeface="+mn-lt"/>
              </a:rPr>
              <a:t>In all places, the </a:t>
            </a:r>
            <a:r>
              <a:rPr lang="en-GB" sz="1800" err="1">
                <a:latin typeface="+mn-lt"/>
              </a:rPr>
              <a:t>EoL</a:t>
            </a:r>
            <a:r>
              <a:rPr lang="en-GB" sz="1800">
                <a:latin typeface="+mn-lt"/>
              </a:rPr>
              <a:t>, frailty and dementia cohort are the smallest cohort</a:t>
            </a:r>
          </a:p>
          <a:p>
            <a:r>
              <a:rPr lang="en-GB" sz="1800">
                <a:latin typeface="+mn-lt"/>
              </a:rPr>
              <a:t>ENH has the highest proportion of </a:t>
            </a:r>
            <a:r>
              <a:rPr lang="en-GB" sz="1800" err="1">
                <a:latin typeface="+mn-lt"/>
              </a:rPr>
              <a:t>EoL</a:t>
            </a:r>
            <a:r>
              <a:rPr lang="en-GB" sz="1800">
                <a:latin typeface="+mn-lt"/>
              </a:rPr>
              <a:t>, frailty and dementia patients (4%,) roughly double that of each SWH and WE (2% each)</a:t>
            </a:r>
          </a:p>
          <a:p>
            <a:r>
              <a:rPr lang="en-GB" sz="1800">
                <a:latin typeface="+mn-lt"/>
              </a:rPr>
              <a:t>WE has the highest proportion of people in the healthy segment (55%). </a:t>
            </a:r>
          </a:p>
        </p:txBody>
      </p:sp>
      <p:graphicFrame>
        <p:nvGraphicFramePr>
          <p:cNvPr id="4" name="Chart 3">
            <a:extLst>
              <a:ext uri="{FF2B5EF4-FFF2-40B4-BE49-F238E27FC236}">
                <a16:creationId xmlns:a16="http://schemas.microsoft.com/office/drawing/2014/main" id="{E8AB63AD-285A-47D8-95E9-9741E5826964}"/>
              </a:ext>
            </a:extLst>
          </p:cNvPr>
          <p:cNvGraphicFramePr>
            <a:graphicFrameLocks/>
          </p:cNvGraphicFramePr>
          <p:nvPr>
            <p:extLst>
              <p:ext uri="{D42A27DB-BD31-4B8C-83A1-F6EECF244321}">
                <p14:modId xmlns:p14="http://schemas.microsoft.com/office/powerpoint/2010/main" val="3932338643"/>
              </p:ext>
            </p:extLst>
          </p:nvPr>
        </p:nvGraphicFramePr>
        <p:xfrm>
          <a:off x="453600" y="319088"/>
          <a:ext cx="714462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5F13E4D-814E-485B-A2CF-265839D3A8CD}"/>
              </a:ext>
            </a:extLst>
          </p:cNvPr>
          <p:cNvGraphicFramePr>
            <a:graphicFrameLocks/>
          </p:cNvGraphicFramePr>
          <p:nvPr>
            <p:extLst>
              <p:ext uri="{D42A27DB-BD31-4B8C-83A1-F6EECF244321}">
                <p14:modId xmlns:p14="http://schemas.microsoft.com/office/powerpoint/2010/main" val="2502115561"/>
              </p:ext>
            </p:extLst>
          </p:nvPr>
        </p:nvGraphicFramePr>
        <p:xfrm>
          <a:off x="544284" y="1707040"/>
          <a:ext cx="7239002"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FD6C7E35-BCF8-468A-8E57-F057C05EC43C}"/>
              </a:ext>
            </a:extLst>
          </p:cNvPr>
          <p:cNvGraphicFramePr>
            <a:graphicFrameLocks/>
          </p:cNvGraphicFramePr>
          <p:nvPr>
            <p:extLst>
              <p:ext uri="{D42A27DB-BD31-4B8C-83A1-F6EECF244321}">
                <p14:modId xmlns:p14="http://schemas.microsoft.com/office/powerpoint/2010/main" val="3131367399"/>
              </p:ext>
            </p:extLst>
          </p:nvPr>
        </p:nvGraphicFramePr>
        <p:xfrm>
          <a:off x="453600" y="3564277"/>
          <a:ext cx="763088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F822D7B4-EFE4-0F2A-E8E5-687D20E87407}"/>
              </a:ext>
            </a:extLst>
          </p:cNvPr>
          <p:cNvSpPr txBox="1"/>
          <p:nvPr/>
        </p:nvSpPr>
        <p:spPr>
          <a:xfrm>
            <a:off x="1687286" y="5663387"/>
            <a:ext cx="4974680" cy="369332"/>
          </a:xfrm>
          <a:prstGeom prst="rect">
            <a:avLst/>
          </a:prstGeom>
          <a:noFill/>
        </p:spPr>
        <p:txBody>
          <a:bodyPr wrap="square">
            <a:spAutoFit/>
          </a:bodyPr>
          <a:lstStyle/>
          <a:p>
            <a:r>
              <a:rPr lang="en-GB" sz="1800"/>
              <a:t>Source: HWE linked data, Jan 22</a:t>
            </a:r>
          </a:p>
        </p:txBody>
      </p:sp>
      <p:sp>
        <p:nvSpPr>
          <p:cNvPr id="9" name="TextBox 8">
            <a:extLst>
              <a:ext uri="{FF2B5EF4-FFF2-40B4-BE49-F238E27FC236}">
                <a16:creationId xmlns:a16="http://schemas.microsoft.com/office/drawing/2014/main" id="{3A295E83-EA97-45C7-CADC-6681EB1BEEEE}"/>
              </a:ext>
            </a:extLst>
          </p:cNvPr>
          <p:cNvSpPr txBox="1"/>
          <p:nvPr/>
        </p:nvSpPr>
        <p:spPr>
          <a:xfrm>
            <a:off x="565966" y="825281"/>
            <a:ext cx="6096000" cy="307777"/>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a:t>Proportion</a:t>
            </a:r>
            <a:r>
              <a:rPr lang="en-GB" baseline="0"/>
              <a:t> of population in each </a:t>
            </a:r>
            <a:r>
              <a:rPr lang="en-GB"/>
              <a:t>l</a:t>
            </a:r>
            <a:r>
              <a:rPr lang="en-GB" baseline="0"/>
              <a:t>ife </a:t>
            </a:r>
            <a:r>
              <a:rPr lang="en-GB"/>
              <a:t>s</a:t>
            </a:r>
            <a:r>
              <a:rPr lang="en-GB" baseline="0"/>
              <a:t>egment, by plac</a:t>
            </a:r>
            <a:r>
              <a:rPr lang="en-GB"/>
              <a:t>e</a:t>
            </a:r>
            <a:r>
              <a:rPr lang="en-GB" baseline="0"/>
              <a:t>  </a:t>
            </a:r>
            <a:endParaRPr lang="en-GB"/>
          </a:p>
        </p:txBody>
      </p:sp>
    </p:spTree>
    <p:extLst>
      <p:ext uri="{BB962C8B-B14F-4D97-AF65-F5344CB8AC3E}">
        <p14:creationId xmlns:p14="http://schemas.microsoft.com/office/powerpoint/2010/main" val="2626508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4C70-A644-2CB9-17FC-228DC83C7A7A}"/>
              </a:ext>
            </a:extLst>
          </p:cNvPr>
          <p:cNvSpPr>
            <a:spLocks noGrp="1"/>
          </p:cNvSpPr>
          <p:nvPr>
            <p:ph type="title"/>
          </p:nvPr>
        </p:nvSpPr>
        <p:spPr/>
        <p:txBody>
          <a:bodyPr/>
          <a:lstStyle/>
          <a:p>
            <a:r>
              <a:rPr lang="en-GB"/>
              <a:t>Profile: </a:t>
            </a:r>
            <a:r>
              <a:rPr lang="en-GB" err="1"/>
              <a:t>EoL</a:t>
            </a:r>
            <a:r>
              <a:rPr lang="en-GB"/>
              <a:t> register by GSF status</a:t>
            </a:r>
          </a:p>
        </p:txBody>
      </p:sp>
      <p:sp>
        <p:nvSpPr>
          <p:cNvPr id="3" name="Content Placeholder 2">
            <a:extLst>
              <a:ext uri="{FF2B5EF4-FFF2-40B4-BE49-F238E27FC236}">
                <a16:creationId xmlns:a16="http://schemas.microsoft.com/office/drawing/2014/main" id="{B0599263-12CF-E452-1B9D-749E98C4296B}"/>
              </a:ext>
            </a:extLst>
          </p:cNvPr>
          <p:cNvSpPr>
            <a:spLocks noGrp="1"/>
          </p:cNvSpPr>
          <p:nvPr>
            <p:ph idx="1"/>
          </p:nvPr>
        </p:nvSpPr>
        <p:spPr>
          <a:xfrm>
            <a:off x="495251" y="3166945"/>
            <a:ext cx="11284799" cy="2509025"/>
          </a:xfrm>
        </p:spPr>
        <p:txBody>
          <a:bodyPr>
            <a:normAutofit fontScale="92500" lnSpcReduction="10000"/>
          </a:bodyPr>
          <a:lstStyle/>
          <a:p>
            <a:r>
              <a:rPr lang="en-GB" dirty="0"/>
              <a:t>Data from June 2023 show that the number of people on the EOL register is currently over 8,200 and nearly 6,000 people have a GSF status. </a:t>
            </a:r>
          </a:p>
          <a:p>
            <a:r>
              <a:rPr lang="en-GB" dirty="0"/>
              <a:t>Nearly a quarter of people on the EOL register have a GSF status (green, yellow or red). </a:t>
            </a:r>
          </a:p>
          <a:p>
            <a:r>
              <a:rPr lang="en-GB" dirty="0"/>
              <a:t>There is significant variation with ENH practices having more people on the end of life register and GSF status. However, In ENH, more people with a GSF status are recorded as Blue compared to the other areas. WE has the highest proportion of people on the EOL register with a GSF status. </a:t>
            </a:r>
          </a:p>
          <a:p>
            <a:r>
              <a:rPr lang="en-GB" dirty="0"/>
              <a:t>It is important to note that people recorded as GSF Blue are not entered onto the register. In addition, there are additional SNOMED codes that will assign people to GSF, meaning that figures for green/amber/red do not sum to total number ‘on GSF’.</a:t>
            </a:r>
          </a:p>
          <a:p>
            <a:r>
              <a:rPr lang="en-GB" dirty="0"/>
              <a:t>There is also variation in the number of people who are ‘on GSF’ and the proportion who have a GSF status (blue, green, yellow or red). This is explained by the fact that some people may have separate codes for ‘on Gold Standard palliative care framework’, ‘GSF supportive care stage 1 or 2’. This is particularly evident in SWH where the majority of people ‘on GSF’ do not have a GSF status. </a:t>
            </a:r>
          </a:p>
          <a:p>
            <a:endParaRPr lang="en-GB" dirty="0"/>
          </a:p>
        </p:txBody>
      </p:sp>
      <p:graphicFrame>
        <p:nvGraphicFramePr>
          <p:cNvPr id="4" name="Table 3">
            <a:extLst>
              <a:ext uri="{FF2B5EF4-FFF2-40B4-BE49-F238E27FC236}">
                <a16:creationId xmlns:a16="http://schemas.microsoft.com/office/drawing/2014/main" id="{7EE5B21A-7F67-EB2F-8ACD-91EE41941D31}"/>
              </a:ext>
            </a:extLst>
          </p:cNvPr>
          <p:cNvGraphicFramePr>
            <a:graphicFrameLocks noGrp="1"/>
          </p:cNvGraphicFramePr>
          <p:nvPr>
            <p:extLst>
              <p:ext uri="{D42A27DB-BD31-4B8C-83A1-F6EECF244321}">
                <p14:modId xmlns:p14="http://schemas.microsoft.com/office/powerpoint/2010/main" val="230355246"/>
              </p:ext>
            </p:extLst>
          </p:nvPr>
        </p:nvGraphicFramePr>
        <p:xfrm>
          <a:off x="453601" y="1690688"/>
          <a:ext cx="11284799" cy="1104900"/>
        </p:xfrm>
        <a:graphic>
          <a:graphicData uri="http://schemas.openxmlformats.org/drawingml/2006/table">
            <a:tbl>
              <a:tblPr firstRow="1" lastRow="1" bandRow="1">
                <a:tableStyleId>{5C22544A-7EE6-4342-B048-85BDC9FD1C3A}</a:tableStyleId>
              </a:tblPr>
              <a:tblGrid>
                <a:gridCol w="605769">
                  <a:extLst>
                    <a:ext uri="{9D8B030D-6E8A-4147-A177-3AD203B41FA5}">
                      <a16:colId xmlns:a16="http://schemas.microsoft.com/office/drawing/2014/main" val="2887926180"/>
                    </a:ext>
                  </a:extLst>
                </a:gridCol>
                <a:gridCol w="1376753">
                  <a:extLst>
                    <a:ext uri="{9D8B030D-6E8A-4147-A177-3AD203B41FA5}">
                      <a16:colId xmlns:a16="http://schemas.microsoft.com/office/drawing/2014/main" val="2750416781"/>
                    </a:ext>
                  </a:extLst>
                </a:gridCol>
                <a:gridCol w="1145343">
                  <a:extLst>
                    <a:ext uri="{9D8B030D-6E8A-4147-A177-3AD203B41FA5}">
                      <a16:colId xmlns:a16="http://schemas.microsoft.com/office/drawing/2014/main" val="3294022627"/>
                    </a:ext>
                  </a:extLst>
                </a:gridCol>
                <a:gridCol w="1015229">
                  <a:extLst>
                    <a:ext uri="{9D8B030D-6E8A-4147-A177-3AD203B41FA5}">
                      <a16:colId xmlns:a16="http://schemas.microsoft.com/office/drawing/2014/main" val="679644400"/>
                    </a:ext>
                  </a:extLst>
                </a:gridCol>
                <a:gridCol w="563288">
                  <a:extLst>
                    <a:ext uri="{9D8B030D-6E8A-4147-A177-3AD203B41FA5}">
                      <a16:colId xmlns:a16="http://schemas.microsoft.com/office/drawing/2014/main" val="4094195729"/>
                    </a:ext>
                  </a:extLst>
                </a:gridCol>
                <a:gridCol w="698913">
                  <a:extLst>
                    <a:ext uri="{9D8B030D-6E8A-4147-A177-3AD203B41FA5}">
                      <a16:colId xmlns:a16="http://schemas.microsoft.com/office/drawing/2014/main" val="2884361168"/>
                    </a:ext>
                  </a:extLst>
                </a:gridCol>
                <a:gridCol w="658734">
                  <a:extLst>
                    <a:ext uri="{9D8B030D-6E8A-4147-A177-3AD203B41FA5}">
                      <a16:colId xmlns:a16="http://schemas.microsoft.com/office/drawing/2014/main" val="2132768477"/>
                    </a:ext>
                  </a:extLst>
                </a:gridCol>
                <a:gridCol w="715850">
                  <a:extLst>
                    <a:ext uri="{9D8B030D-6E8A-4147-A177-3AD203B41FA5}">
                      <a16:colId xmlns:a16="http://schemas.microsoft.com/office/drawing/2014/main" val="1074759450"/>
                    </a:ext>
                  </a:extLst>
                </a:gridCol>
                <a:gridCol w="691165">
                  <a:extLst>
                    <a:ext uri="{9D8B030D-6E8A-4147-A177-3AD203B41FA5}">
                      <a16:colId xmlns:a16="http://schemas.microsoft.com/office/drawing/2014/main" val="2608412862"/>
                    </a:ext>
                  </a:extLst>
                </a:gridCol>
                <a:gridCol w="617193">
                  <a:extLst>
                    <a:ext uri="{9D8B030D-6E8A-4147-A177-3AD203B41FA5}">
                      <a16:colId xmlns:a16="http://schemas.microsoft.com/office/drawing/2014/main" val="3681163759"/>
                    </a:ext>
                  </a:extLst>
                </a:gridCol>
                <a:gridCol w="540193">
                  <a:extLst>
                    <a:ext uri="{9D8B030D-6E8A-4147-A177-3AD203B41FA5}">
                      <a16:colId xmlns:a16="http://schemas.microsoft.com/office/drawing/2014/main" val="1320566363"/>
                    </a:ext>
                  </a:extLst>
                </a:gridCol>
                <a:gridCol w="664139">
                  <a:extLst>
                    <a:ext uri="{9D8B030D-6E8A-4147-A177-3AD203B41FA5}">
                      <a16:colId xmlns:a16="http://schemas.microsoft.com/office/drawing/2014/main" val="2469329009"/>
                    </a:ext>
                  </a:extLst>
                </a:gridCol>
                <a:gridCol w="1043527">
                  <a:extLst>
                    <a:ext uri="{9D8B030D-6E8A-4147-A177-3AD203B41FA5}">
                      <a16:colId xmlns:a16="http://schemas.microsoft.com/office/drawing/2014/main" val="2420634806"/>
                    </a:ext>
                  </a:extLst>
                </a:gridCol>
                <a:gridCol w="948703">
                  <a:extLst>
                    <a:ext uri="{9D8B030D-6E8A-4147-A177-3AD203B41FA5}">
                      <a16:colId xmlns:a16="http://schemas.microsoft.com/office/drawing/2014/main" val="2442549993"/>
                    </a:ext>
                  </a:extLst>
                </a:gridCol>
              </a:tblGrid>
              <a:tr h="182880">
                <a:tc>
                  <a:txBody>
                    <a:bodyPr/>
                    <a:lstStyle/>
                    <a:p>
                      <a:pPr algn="l"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Coverage</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EOL Register</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On GSF</a:t>
                      </a:r>
                      <a:endParaRPr lang="en-GB" sz="1400" b="1" i="0" u="none" strike="noStrike">
                        <a:solidFill>
                          <a:srgbClr val="000000"/>
                        </a:solidFill>
                        <a:effectLst/>
                        <a:latin typeface="Calibri" panose="020F0502020204030204" pitchFamily="34" charset="0"/>
                      </a:endParaRPr>
                    </a:p>
                  </a:txBody>
                  <a:tcPr marL="7620" marR="7620" marT="7620" marB="0" anchor="b"/>
                </a:tc>
                <a:tc gridSpan="2">
                  <a:txBody>
                    <a:bodyPr/>
                    <a:lstStyle/>
                    <a:p>
                      <a:pPr algn="ctr" fontAlgn="b"/>
                      <a:r>
                        <a:rPr lang="en-GB" sz="1400" u="none" strike="noStrike">
                          <a:effectLst/>
                        </a:rPr>
                        <a:t>GSF Blue</a:t>
                      </a:r>
                      <a:endParaRPr lang="en-GB" sz="1400" b="1"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GB"/>
                    </a:p>
                  </a:txBody>
                  <a:tcPr/>
                </a:tc>
                <a:tc gridSpan="2">
                  <a:txBody>
                    <a:bodyPr/>
                    <a:lstStyle/>
                    <a:p>
                      <a:pPr algn="ctr" fontAlgn="b"/>
                      <a:r>
                        <a:rPr lang="en-GB" sz="1400" u="none" strike="noStrike">
                          <a:effectLst/>
                        </a:rPr>
                        <a:t>GSF Green</a:t>
                      </a:r>
                      <a:endParaRPr lang="en-GB" sz="1400" b="1"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GB"/>
                    </a:p>
                  </a:txBody>
                  <a:tcPr/>
                </a:tc>
                <a:tc gridSpan="2">
                  <a:txBody>
                    <a:bodyPr/>
                    <a:lstStyle/>
                    <a:p>
                      <a:pPr algn="ctr" fontAlgn="b"/>
                      <a:r>
                        <a:rPr lang="en-GB" sz="1400" u="none" strike="noStrike">
                          <a:effectLst/>
                        </a:rPr>
                        <a:t>GSF Yellow</a:t>
                      </a:r>
                      <a:endParaRPr lang="en-GB" sz="1400" b="1"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GB"/>
                    </a:p>
                  </a:txBody>
                  <a:tcPr/>
                </a:tc>
                <a:tc gridSpan="2">
                  <a:txBody>
                    <a:bodyPr/>
                    <a:lstStyle/>
                    <a:p>
                      <a:pPr algn="ctr" fontAlgn="b"/>
                      <a:r>
                        <a:rPr lang="en-GB" sz="1400" u="none" strike="noStrike">
                          <a:effectLst/>
                        </a:rPr>
                        <a:t>GSF Red</a:t>
                      </a:r>
                      <a:endParaRPr lang="en-GB" sz="1400" b="1"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GB"/>
                    </a:p>
                  </a:txBody>
                  <a:tcPr/>
                </a:tc>
                <a:tc gridSpan="2">
                  <a:txBody>
                    <a:bodyPr/>
                    <a:lstStyle/>
                    <a:p>
                      <a:pPr algn="ctr" fontAlgn="b"/>
                      <a:r>
                        <a:rPr lang="en-GB" sz="1400" u="none" strike="noStrike">
                          <a:effectLst/>
                        </a:rPr>
                        <a:t>On GSF Green/Yellow/Red</a:t>
                      </a:r>
                      <a:endParaRPr lang="en-GB" sz="1400" b="1"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GB"/>
                    </a:p>
                  </a:txBody>
                  <a:tcPr/>
                </a:tc>
                <a:extLst>
                  <a:ext uri="{0D108BD9-81ED-4DB2-BD59-A6C34878D82A}">
                    <a16:rowId xmlns:a16="http://schemas.microsoft.com/office/drawing/2014/main" val="1168724485"/>
                  </a:ext>
                </a:extLst>
              </a:tr>
              <a:tr h="182880">
                <a:tc>
                  <a:txBody>
                    <a:bodyPr/>
                    <a:lstStyle/>
                    <a:p>
                      <a:pPr algn="l" fontAlgn="b"/>
                      <a:r>
                        <a:rPr lang="en-GB" sz="1400" u="none" strike="noStrike">
                          <a:effectLst/>
                        </a:rPr>
                        <a:t>SWH</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52/53 practices</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2,008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896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162</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8.1%</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360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17.9%</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66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3.3%</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0.3%</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432</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21.5%</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99947529"/>
                  </a:ext>
                </a:extLst>
              </a:tr>
              <a:tr h="182880">
                <a:tc>
                  <a:txBody>
                    <a:bodyPr/>
                    <a:lstStyle/>
                    <a:p>
                      <a:pPr algn="l" fontAlgn="b"/>
                      <a:r>
                        <a:rPr lang="en-GB" sz="1400" u="none" strike="noStrike">
                          <a:effectLst/>
                        </a:rPr>
                        <a:t>ENH</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44/48 practices</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4,566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3,656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2,640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57.8%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838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18.4%</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131</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2.9%</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37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0.8%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1,006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22.0%</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04684978"/>
                  </a:ext>
                </a:extLst>
              </a:tr>
              <a:tr h="182880">
                <a:tc>
                  <a:txBody>
                    <a:bodyPr/>
                    <a:lstStyle/>
                    <a:p>
                      <a:pPr algn="l" fontAlgn="b"/>
                      <a:r>
                        <a:rPr lang="en-GB" sz="1400" u="none" strike="noStrike">
                          <a:effectLst/>
                        </a:rPr>
                        <a:t>WE</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22/30 practices</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1,697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1,335</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727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42.8%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453</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26.7%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131</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7.7%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1.5%</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610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35.9%</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3560690"/>
                  </a:ext>
                </a:extLst>
              </a:tr>
              <a:tr h="182880">
                <a:tc>
                  <a:txBody>
                    <a:bodyPr/>
                    <a:lstStyle/>
                    <a:p>
                      <a:pPr algn="l" fontAlgn="b"/>
                      <a:r>
                        <a:rPr lang="en-GB" sz="1400" u="none" strike="noStrike">
                          <a:effectLst/>
                        </a:rPr>
                        <a:t>Total</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118/131 practices</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8,271</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5,887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3,529</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42.7%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1,651</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20.0%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328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4.0%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69</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0.8%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2,048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24.8%</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03470715"/>
                  </a:ext>
                </a:extLst>
              </a:tr>
            </a:tbl>
          </a:graphicData>
        </a:graphic>
      </p:graphicFrame>
      <p:sp>
        <p:nvSpPr>
          <p:cNvPr id="5" name="TextBox 4">
            <a:extLst>
              <a:ext uri="{FF2B5EF4-FFF2-40B4-BE49-F238E27FC236}">
                <a16:creationId xmlns:a16="http://schemas.microsoft.com/office/drawing/2014/main" id="{690CE470-1390-7169-BAAC-F924DEC5FD73}"/>
              </a:ext>
            </a:extLst>
          </p:cNvPr>
          <p:cNvSpPr txBox="1"/>
          <p:nvPr/>
        </p:nvSpPr>
        <p:spPr>
          <a:xfrm>
            <a:off x="453599" y="1382911"/>
            <a:ext cx="3829382" cy="307777"/>
          </a:xfrm>
          <a:prstGeom prst="rect">
            <a:avLst/>
          </a:prstGeom>
          <a:noFill/>
          <a:ln>
            <a:solidFill>
              <a:schemeClr val="tx1"/>
            </a:solidFill>
          </a:ln>
        </p:spPr>
        <p:txBody>
          <a:bodyPr wrap="none" rtlCol="0">
            <a:spAutoFit/>
          </a:bodyPr>
          <a:lstStyle/>
          <a:p>
            <a:r>
              <a:rPr lang="en-GB" sz="1400"/>
              <a:t>Primary care data, via Ardens Manager. June 2023</a:t>
            </a:r>
          </a:p>
        </p:txBody>
      </p:sp>
    </p:spTree>
    <p:extLst>
      <p:ext uri="{BB962C8B-B14F-4D97-AF65-F5344CB8AC3E}">
        <p14:creationId xmlns:p14="http://schemas.microsoft.com/office/powerpoint/2010/main" val="149813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60C6-0379-050A-A63D-D1795285F27A}"/>
              </a:ext>
            </a:extLst>
          </p:cNvPr>
          <p:cNvSpPr>
            <a:spLocks noGrp="1"/>
          </p:cNvSpPr>
          <p:nvPr>
            <p:ph type="title"/>
          </p:nvPr>
        </p:nvSpPr>
        <p:spPr/>
        <p:txBody>
          <a:bodyPr/>
          <a:lstStyle/>
          <a:p>
            <a:r>
              <a:rPr lang="en-GB"/>
              <a:t>EOL Register Profile: Population Measures</a:t>
            </a:r>
          </a:p>
        </p:txBody>
      </p:sp>
      <p:graphicFrame>
        <p:nvGraphicFramePr>
          <p:cNvPr id="4" name="Table 3">
            <a:extLst>
              <a:ext uri="{FF2B5EF4-FFF2-40B4-BE49-F238E27FC236}">
                <a16:creationId xmlns:a16="http://schemas.microsoft.com/office/drawing/2014/main" id="{EC345E8C-98AA-9CAA-DBFA-0AA68FBF407D}"/>
              </a:ext>
            </a:extLst>
          </p:cNvPr>
          <p:cNvGraphicFramePr>
            <a:graphicFrameLocks noGrp="1"/>
          </p:cNvGraphicFramePr>
          <p:nvPr>
            <p:extLst>
              <p:ext uri="{D42A27DB-BD31-4B8C-83A1-F6EECF244321}">
                <p14:modId xmlns:p14="http://schemas.microsoft.com/office/powerpoint/2010/main" val="3039374990"/>
              </p:ext>
            </p:extLst>
          </p:nvPr>
        </p:nvGraphicFramePr>
        <p:xfrm>
          <a:off x="453600" y="1635200"/>
          <a:ext cx="6206772" cy="1486023"/>
        </p:xfrm>
        <a:graphic>
          <a:graphicData uri="http://schemas.openxmlformats.org/drawingml/2006/table">
            <a:tbl>
              <a:tblPr firstRow="1" bandRow="1">
                <a:tableStyleId>{9DCAF9ED-07DC-4A11-8D7F-57B35C25682E}</a:tableStyleId>
              </a:tblPr>
              <a:tblGrid>
                <a:gridCol w="2789479">
                  <a:extLst>
                    <a:ext uri="{9D8B030D-6E8A-4147-A177-3AD203B41FA5}">
                      <a16:colId xmlns:a16="http://schemas.microsoft.com/office/drawing/2014/main" val="1910754051"/>
                    </a:ext>
                  </a:extLst>
                </a:gridCol>
                <a:gridCol w="1222873">
                  <a:extLst>
                    <a:ext uri="{9D8B030D-6E8A-4147-A177-3AD203B41FA5}">
                      <a16:colId xmlns:a16="http://schemas.microsoft.com/office/drawing/2014/main" val="1820413765"/>
                    </a:ext>
                  </a:extLst>
                </a:gridCol>
                <a:gridCol w="705079">
                  <a:extLst>
                    <a:ext uri="{9D8B030D-6E8A-4147-A177-3AD203B41FA5}">
                      <a16:colId xmlns:a16="http://schemas.microsoft.com/office/drawing/2014/main" val="4227954296"/>
                    </a:ext>
                  </a:extLst>
                </a:gridCol>
                <a:gridCol w="672029">
                  <a:extLst>
                    <a:ext uri="{9D8B030D-6E8A-4147-A177-3AD203B41FA5}">
                      <a16:colId xmlns:a16="http://schemas.microsoft.com/office/drawing/2014/main" val="3406190327"/>
                    </a:ext>
                  </a:extLst>
                </a:gridCol>
                <a:gridCol w="817312">
                  <a:extLst>
                    <a:ext uri="{9D8B030D-6E8A-4147-A177-3AD203B41FA5}">
                      <a16:colId xmlns:a16="http://schemas.microsoft.com/office/drawing/2014/main" val="2542779904"/>
                    </a:ext>
                  </a:extLst>
                </a:gridCol>
              </a:tblGrid>
              <a:tr h="187960">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a:effectLst/>
                        </a:rPr>
                        <a:t>Overall Population Measures</a:t>
                      </a:r>
                      <a:endParaRPr lang="en-GB" sz="1600" b="1" i="0" u="none" strike="noStrike">
                        <a:solidFill>
                          <a:srgbClr val="000000"/>
                        </a:solidFill>
                        <a:effectLst/>
                        <a:latin typeface="+mn-lt"/>
                      </a:endParaRPr>
                    </a:p>
                  </a:txBody>
                  <a:tcPr marL="7620" marR="7620" marT="7620" marB="0" anchor="b"/>
                </a:tc>
                <a:tc>
                  <a:txBody>
                    <a:bodyPr/>
                    <a:lstStyle/>
                    <a:p>
                      <a:pPr marL="72000" algn="l" fontAlgn="b"/>
                      <a:r>
                        <a:rPr lang="en-GB" sz="1600" b="1" u="none" strike="noStrike">
                          <a:effectLst/>
                        </a:rPr>
                        <a:t>HWE Overall</a:t>
                      </a:r>
                      <a:endParaRPr lang="en-GB" sz="1600" b="1" i="0" u="none" strike="noStrike">
                        <a:solidFill>
                          <a:srgbClr val="000000"/>
                        </a:solidFill>
                        <a:effectLst/>
                        <a:latin typeface="+mn-lt"/>
                      </a:endParaRPr>
                    </a:p>
                  </a:txBody>
                  <a:tcPr marL="7620" marR="7620" marT="7620" marB="0" anchor="b"/>
                </a:tc>
                <a:tc>
                  <a:txBody>
                    <a:bodyPr/>
                    <a:lstStyle/>
                    <a:p>
                      <a:pPr marL="72000" algn="l" fontAlgn="b"/>
                      <a:r>
                        <a:rPr lang="en-GB" sz="1600" b="1" u="none" strike="noStrike">
                          <a:effectLst/>
                        </a:rPr>
                        <a:t>ENH</a:t>
                      </a:r>
                      <a:endParaRPr lang="en-GB" sz="1600" b="1" i="0" u="none" strike="noStrike">
                        <a:solidFill>
                          <a:srgbClr val="000000"/>
                        </a:solidFill>
                        <a:effectLst/>
                        <a:latin typeface="+mn-lt"/>
                      </a:endParaRPr>
                    </a:p>
                  </a:txBody>
                  <a:tcPr marL="7620" marR="7620" marT="7620" marB="0" anchor="b"/>
                </a:tc>
                <a:tc>
                  <a:txBody>
                    <a:bodyPr/>
                    <a:lstStyle/>
                    <a:p>
                      <a:pPr marL="72000" algn="l" fontAlgn="b"/>
                      <a:r>
                        <a:rPr lang="en-GB" sz="1600" b="1" u="none" strike="noStrike">
                          <a:effectLst/>
                        </a:rPr>
                        <a:t>SWH</a:t>
                      </a:r>
                      <a:endParaRPr lang="en-GB" sz="1600" b="1" i="0" u="none" strike="noStrike">
                        <a:solidFill>
                          <a:srgbClr val="000000"/>
                        </a:solidFill>
                        <a:effectLst/>
                        <a:latin typeface="+mn-lt"/>
                      </a:endParaRPr>
                    </a:p>
                  </a:txBody>
                  <a:tcPr marL="7620" marR="7620" marT="7620" marB="0" anchor="b"/>
                </a:tc>
                <a:tc>
                  <a:txBody>
                    <a:bodyPr/>
                    <a:lstStyle/>
                    <a:p>
                      <a:pPr marL="72000" algn="l" fontAlgn="b"/>
                      <a:r>
                        <a:rPr lang="en-GB" sz="1600" b="1" u="none" strike="noStrike">
                          <a:effectLst/>
                        </a:rPr>
                        <a:t>WE</a:t>
                      </a:r>
                      <a:endParaRPr lang="en-GB" sz="1600" b="1"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807720386"/>
                  </a:ext>
                </a:extLst>
              </a:tr>
              <a:tr h="311074">
                <a:tc>
                  <a:txBody>
                    <a:bodyPr/>
                    <a:lstStyle/>
                    <a:p>
                      <a:pPr marL="72000" algn="l" fontAlgn="b"/>
                      <a:r>
                        <a:rPr lang="en-GB" sz="1600" b="1" u="none" strike="noStrike" dirty="0">
                          <a:effectLst/>
                        </a:rPr>
                        <a:t>Population in EOL sub-segment</a:t>
                      </a:r>
                      <a:endParaRPr lang="en-GB" sz="1600" b="1" i="0" u="none" strike="noStrike" dirty="0">
                        <a:solidFill>
                          <a:srgbClr val="000000"/>
                        </a:solidFill>
                        <a:effectLst/>
                        <a:latin typeface="+mn-lt"/>
                      </a:endParaRPr>
                    </a:p>
                  </a:txBody>
                  <a:tcPr marL="7620" marR="7620" marT="7620" marB="0" anchor="b"/>
                </a:tc>
                <a:tc>
                  <a:txBody>
                    <a:bodyPr/>
                    <a:lstStyle/>
                    <a:p>
                      <a:pPr marL="72000" algn="r" fontAlgn="b"/>
                      <a:r>
                        <a:rPr lang="en-GB" sz="1600" u="none" strike="noStrike">
                          <a:effectLst/>
                        </a:rPr>
                        <a:t>11057</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3971</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6079</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1007</a:t>
                      </a:r>
                      <a:endParaRPr lang="en-GB" sz="16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78301946"/>
                  </a:ext>
                </a:extLst>
              </a:tr>
              <a:tr h="341523">
                <a:tc>
                  <a:txBody>
                    <a:bodyPr/>
                    <a:lstStyle/>
                    <a:p>
                      <a:pPr marL="72000" algn="l" fontAlgn="b"/>
                      <a:r>
                        <a:rPr lang="en-GB" sz="1600" b="1" u="none" strike="noStrike">
                          <a:effectLst/>
                        </a:rPr>
                        <a:t>Average of Age</a:t>
                      </a:r>
                      <a:endParaRPr lang="en-GB" sz="1600" b="1"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73.4</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74.9</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71.9</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76.4</a:t>
                      </a:r>
                      <a:endParaRPr lang="en-GB" sz="16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64485133"/>
                  </a:ext>
                </a:extLst>
              </a:tr>
              <a:tr h="330506">
                <a:tc>
                  <a:txBody>
                    <a:bodyPr/>
                    <a:lstStyle/>
                    <a:p>
                      <a:pPr marL="72000" algn="l" fontAlgn="b"/>
                      <a:r>
                        <a:rPr lang="en-GB" sz="1600" b="1" u="none" strike="noStrike">
                          <a:effectLst/>
                        </a:rPr>
                        <a:t>% BAME Where recorded</a:t>
                      </a:r>
                      <a:endParaRPr lang="en-GB" sz="1600" b="1"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9.5%</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6.3%</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12.6%</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4.1%</a:t>
                      </a:r>
                      <a:endParaRPr lang="en-GB" sz="16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556873043"/>
                  </a:ext>
                </a:extLst>
              </a:tr>
              <a:tr h="220487">
                <a:tc>
                  <a:txBody>
                    <a:bodyPr/>
                    <a:lstStyle/>
                    <a:p>
                      <a:pPr marL="72000" algn="l" fontAlgn="b"/>
                      <a:r>
                        <a:rPr lang="en-GB" sz="1600" b="1" u="none" strike="noStrike">
                          <a:effectLst/>
                        </a:rPr>
                        <a:t>Avg Acute &amp; Chronic Conditions</a:t>
                      </a:r>
                      <a:endParaRPr lang="en-GB" sz="1600" b="1"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5.0</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4.7</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a:effectLst/>
                        </a:rPr>
                        <a:t>5.2</a:t>
                      </a:r>
                      <a:endParaRPr lang="en-GB" sz="1600" b="0" i="0" u="none" strike="noStrike">
                        <a:solidFill>
                          <a:srgbClr val="000000"/>
                        </a:solidFill>
                        <a:effectLst/>
                        <a:latin typeface="+mn-lt"/>
                      </a:endParaRPr>
                    </a:p>
                  </a:txBody>
                  <a:tcPr marL="7620" marR="7620" marT="7620" marB="0" anchor="b"/>
                </a:tc>
                <a:tc>
                  <a:txBody>
                    <a:bodyPr/>
                    <a:lstStyle/>
                    <a:p>
                      <a:pPr marL="72000" algn="r" fontAlgn="b"/>
                      <a:r>
                        <a:rPr lang="en-GB" sz="1600" u="none" strike="noStrike" dirty="0">
                          <a:effectLst/>
                        </a:rPr>
                        <a:t>5.0</a:t>
                      </a:r>
                      <a:endParaRPr lang="en-GB" sz="16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965467572"/>
                  </a:ext>
                </a:extLst>
              </a:tr>
            </a:tbl>
          </a:graphicData>
        </a:graphic>
      </p:graphicFrame>
      <p:sp>
        <p:nvSpPr>
          <p:cNvPr id="5" name="Content Placeholder 2">
            <a:extLst>
              <a:ext uri="{FF2B5EF4-FFF2-40B4-BE49-F238E27FC236}">
                <a16:creationId xmlns:a16="http://schemas.microsoft.com/office/drawing/2014/main" id="{B14A57F7-66C3-52CB-95D7-C2D641A96131}"/>
              </a:ext>
            </a:extLst>
          </p:cNvPr>
          <p:cNvSpPr txBox="1">
            <a:spLocks/>
          </p:cNvSpPr>
          <p:nvPr/>
        </p:nvSpPr>
        <p:spPr>
          <a:xfrm>
            <a:off x="7036420" y="1635200"/>
            <a:ext cx="4785283" cy="3851031"/>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mn-lt"/>
              </a:rPr>
              <a:t>Using the linked data and a wider definition to assign people to the end of life cohort, SWH has the most EOL patients (6079), followed by ENH (3971), and then WE (1007).</a:t>
            </a:r>
          </a:p>
          <a:p>
            <a:r>
              <a:rPr lang="en-GB" sz="1800">
                <a:latin typeface="+mn-lt"/>
              </a:rPr>
              <a:t>The EOL population in WE tends to be older (mean 76) than in SWH (mean 72).</a:t>
            </a:r>
          </a:p>
          <a:p>
            <a:r>
              <a:rPr lang="en-GB" sz="1800">
                <a:latin typeface="+mn-lt"/>
              </a:rPr>
              <a:t>SWH has the highest proportion of EOL patients who are BAME (12.6%) which is double that of ENH (6.3%) and more than 3x that of WE (4.1%).</a:t>
            </a:r>
          </a:p>
        </p:txBody>
      </p:sp>
      <p:sp>
        <p:nvSpPr>
          <p:cNvPr id="6" name="TextBox 5">
            <a:extLst>
              <a:ext uri="{FF2B5EF4-FFF2-40B4-BE49-F238E27FC236}">
                <a16:creationId xmlns:a16="http://schemas.microsoft.com/office/drawing/2014/main" id="{EE69BCCF-5A03-1B5F-E2BD-C66D103B8863}"/>
              </a:ext>
            </a:extLst>
          </p:cNvPr>
          <p:cNvSpPr txBox="1"/>
          <p:nvPr/>
        </p:nvSpPr>
        <p:spPr>
          <a:xfrm>
            <a:off x="453600" y="3121223"/>
            <a:ext cx="6206772" cy="307777"/>
          </a:xfrm>
          <a:prstGeom prst="rect">
            <a:avLst/>
          </a:prstGeom>
          <a:noFill/>
          <a:ln>
            <a:solidFill>
              <a:schemeClr val="accent2"/>
            </a:solidFill>
          </a:ln>
        </p:spPr>
        <p:txBody>
          <a:bodyPr wrap="square" rtlCol="0">
            <a:spAutoFit/>
          </a:bodyPr>
          <a:lstStyle/>
          <a:p>
            <a:r>
              <a:rPr lang="en-GB" sz="1400"/>
              <a:t>Source: HWE linked data, Jan 22</a:t>
            </a:r>
          </a:p>
        </p:txBody>
      </p:sp>
      <p:sp>
        <p:nvSpPr>
          <p:cNvPr id="3" name="Content Placeholder 2">
            <a:extLst>
              <a:ext uri="{FF2B5EF4-FFF2-40B4-BE49-F238E27FC236}">
                <a16:creationId xmlns:a16="http://schemas.microsoft.com/office/drawing/2014/main" id="{C5A4E566-2097-9504-9830-8FB142B7C877}"/>
              </a:ext>
            </a:extLst>
          </p:cNvPr>
          <p:cNvSpPr txBox="1">
            <a:spLocks/>
          </p:cNvSpPr>
          <p:nvPr/>
        </p:nvSpPr>
        <p:spPr>
          <a:xfrm>
            <a:off x="453600" y="3579541"/>
            <a:ext cx="6206772" cy="2024033"/>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mn-lt"/>
              </a:rPr>
              <a:t>Note: Linked HWE data from Jan 22 used a wider definition of end of life and palliative care (including metastatic cancer). As a consequence, more people are allocated to the EOL segment than are on the EOL register. </a:t>
            </a:r>
          </a:p>
        </p:txBody>
      </p:sp>
    </p:spTree>
    <p:extLst>
      <p:ext uri="{BB962C8B-B14F-4D97-AF65-F5344CB8AC3E}">
        <p14:creationId xmlns:p14="http://schemas.microsoft.com/office/powerpoint/2010/main" val="1441810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C2C5A-130E-E1F3-0303-A2FDFD429822}"/>
              </a:ext>
            </a:extLst>
          </p:cNvPr>
          <p:cNvSpPr>
            <a:spLocks noGrp="1"/>
          </p:cNvSpPr>
          <p:nvPr>
            <p:ph type="title"/>
          </p:nvPr>
        </p:nvSpPr>
        <p:spPr/>
        <p:txBody>
          <a:bodyPr/>
          <a:lstStyle/>
          <a:p>
            <a:r>
              <a:rPr lang="en-GB" err="1"/>
              <a:t>EoL</a:t>
            </a:r>
            <a:r>
              <a:rPr lang="en-GB"/>
              <a:t> Register Profile: Age</a:t>
            </a:r>
          </a:p>
        </p:txBody>
      </p:sp>
      <p:sp>
        <p:nvSpPr>
          <p:cNvPr id="3" name="Content Placeholder 2">
            <a:extLst>
              <a:ext uri="{FF2B5EF4-FFF2-40B4-BE49-F238E27FC236}">
                <a16:creationId xmlns:a16="http://schemas.microsoft.com/office/drawing/2014/main" id="{D49792C5-AA02-6395-4F38-CE3514963F00}"/>
              </a:ext>
            </a:extLst>
          </p:cNvPr>
          <p:cNvSpPr>
            <a:spLocks noGrp="1"/>
          </p:cNvSpPr>
          <p:nvPr>
            <p:ph sz="half" idx="1"/>
          </p:nvPr>
        </p:nvSpPr>
        <p:spPr>
          <a:xfrm>
            <a:off x="458920" y="1825625"/>
            <a:ext cx="5196445" cy="3828094"/>
          </a:xfrm>
        </p:spPr>
        <p:txBody>
          <a:bodyPr vert="horz" lIns="91440" tIns="45720" rIns="91440" bIns="45720" rtlCol="0" anchor="t">
            <a:normAutofit/>
          </a:bodyPr>
          <a:lstStyle/>
          <a:p>
            <a:r>
              <a:rPr lang="en-GB" sz="1800">
                <a:latin typeface="Calibri"/>
                <a:cs typeface="Arial"/>
              </a:rPr>
              <a:t>The proportion of people in each age group who are on the </a:t>
            </a:r>
            <a:r>
              <a:rPr lang="en-GB" sz="1800" err="1">
                <a:latin typeface="Calibri"/>
                <a:cs typeface="Arial"/>
              </a:rPr>
              <a:t>EoL</a:t>
            </a:r>
            <a:r>
              <a:rPr lang="en-GB" sz="1800">
                <a:latin typeface="Calibri"/>
                <a:cs typeface="Arial"/>
              </a:rPr>
              <a:t> register increases with age. </a:t>
            </a:r>
            <a:endParaRPr lang="en-GB" sz="1800">
              <a:latin typeface="Calibri"/>
            </a:endParaRPr>
          </a:p>
          <a:p>
            <a:r>
              <a:rPr lang="en-GB" sz="1800">
                <a:latin typeface="Calibri"/>
                <a:cs typeface="Arial"/>
              </a:rPr>
              <a:t>Approximately one in every six people (16%) aged over 90 years is on the </a:t>
            </a:r>
            <a:r>
              <a:rPr lang="en-GB" sz="1800" err="1">
                <a:latin typeface="Calibri"/>
                <a:cs typeface="Arial"/>
              </a:rPr>
              <a:t>EoL</a:t>
            </a:r>
            <a:r>
              <a:rPr lang="en-GB" sz="1800">
                <a:latin typeface="Calibri"/>
                <a:cs typeface="Arial"/>
              </a:rPr>
              <a:t> register. </a:t>
            </a:r>
            <a:endParaRPr lang="en-GB" sz="1800">
              <a:latin typeface="Calibri"/>
            </a:endParaRPr>
          </a:p>
          <a:p>
            <a:r>
              <a:rPr lang="en-GB" sz="1800">
                <a:latin typeface="Calibri"/>
                <a:cs typeface="Arial"/>
              </a:rPr>
              <a:t>Compared to UK life tables, after 45-49 years the proportion of people on the end of life register is below the estimated proportion of people at each age group who die within the next year. </a:t>
            </a:r>
          </a:p>
          <a:p>
            <a:r>
              <a:rPr lang="en-GB" sz="1800">
                <a:latin typeface="Calibri"/>
                <a:cs typeface="Arial"/>
              </a:rPr>
              <a:t>This shows that there are opportunities to improve detection of people at the end of their life across all age groups. </a:t>
            </a:r>
          </a:p>
        </p:txBody>
      </p:sp>
      <p:graphicFrame>
        <p:nvGraphicFramePr>
          <p:cNvPr id="6" name="Content Placeholder 5">
            <a:extLst>
              <a:ext uri="{FF2B5EF4-FFF2-40B4-BE49-F238E27FC236}">
                <a16:creationId xmlns:a16="http://schemas.microsoft.com/office/drawing/2014/main" id="{D026F153-3904-4BC7-8381-E73D967A2E3D}"/>
              </a:ext>
            </a:extLst>
          </p:cNvPr>
          <p:cNvGraphicFramePr>
            <a:graphicFrameLocks noGrp="1"/>
          </p:cNvGraphicFramePr>
          <p:nvPr>
            <p:ph sz="half" idx="2"/>
            <p:extLst>
              <p:ext uri="{D42A27DB-BD31-4B8C-83A1-F6EECF244321}">
                <p14:modId xmlns:p14="http://schemas.microsoft.com/office/powerpoint/2010/main" val="1216008637"/>
              </p:ext>
            </p:extLst>
          </p:nvPr>
        </p:nvGraphicFramePr>
        <p:xfrm>
          <a:off x="5764696" y="1570383"/>
          <a:ext cx="6321287" cy="408270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9CFA218-5BF5-9342-C347-227696602080}"/>
              </a:ext>
            </a:extLst>
          </p:cNvPr>
          <p:cNvSpPr txBox="1"/>
          <p:nvPr/>
        </p:nvSpPr>
        <p:spPr>
          <a:xfrm>
            <a:off x="5764697" y="5653088"/>
            <a:ext cx="6321286" cy="307777"/>
          </a:xfrm>
          <a:prstGeom prst="rect">
            <a:avLst/>
          </a:prstGeom>
          <a:noFill/>
          <a:ln>
            <a:solidFill>
              <a:schemeClr val="tx1"/>
            </a:solidFill>
          </a:ln>
        </p:spPr>
        <p:txBody>
          <a:bodyPr wrap="square">
            <a:spAutoFit/>
          </a:bodyPr>
          <a:lstStyle/>
          <a:p>
            <a:r>
              <a:rPr lang="en-GB" sz="1400"/>
              <a:t>Source: HWE linked data, Jan 22</a:t>
            </a:r>
          </a:p>
        </p:txBody>
      </p:sp>
    </p:spTree>
    <p:extLst>
      <p:ext uri="{BB962C8B-B14F-4D97-AF65-F5344CB8AC3E}">
        <p14:creationId xmlns:p14="http://schemas.microsoft.com/office/powerpoint/2010/main" val="359555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DB7E-E6B1-11E8-691E-3CD17BB4B27F}"/>
              </a:ext>
            </a:extLst>
          </p:cNvPr>
          <p:cNvSpPr>
            <a:spLocks noGrp="1"/>
          </p:cNvSpPr>
          <p:nvPr>
            <p:ph type="title"/>
          </p:nvPr>
        </p:nvSpPr>
        <p:spPr/>
        <p:txBody>
          <a:bodyPr/>
          <a:lstStyle/>
          <a:p>
            <a:r>
              <a:rPr lang="en-GB"/>
              <a:t>EOL Register Profile: Ethnicity</a:t>
            </a:r>
          </a:p>
        </p:txBody>
      </p:sp>
      <p:graphicFrame>
        <p:nvGraphicFramePr>
          <p:cNvPr id="3" name="Chart 2">
            <a:extLst>
              <a:ext uri="{FF2B5EF4-FFF2-40B4-BE49-F238E27FC236}">
                <a16:creationId xmlns:a16="http://schemas.microsoft.com/office/drawing/2014/main" id="{F2F3EA9C-6F82-674E-6B97-5C56222EA336}"/>
              </a:ext>
            </a:extLst>
          </p:cNvPr>
          <p:cNvGraphicFramePr>
            <a:graphicFrameLocks/>
          </p:cNvGraphicFramePr>
          <p:nvPr>
            <p:extLst>
              <p:ext uri="{D42A27DB-BD31-4B8C-83A1-F6EECF244321}">
                <p14:modId xmlns:p14="http://schemas.microsoft.com/office/powerpoint/2010/main" val="3853434961"/>
              </p:ext>
            </p:extLst>
          </p:nvPr>
        </p:nvGraphicFramePr>
        <p:xfrm>
          <a:off x="6223712" y="2947593"/>
          <a:ext cx="5077610" cy="305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1D31976-0F5E-638A-CA20-212EF21EE8B1}"/>
              </a:ext>
            </a:extLst>
          </p:cNvPr>
          <p:cNvSpPr txBox="1"/>
          <p:nvPr/>
        </p:nvSpPr>
        <p:spPr>
          <a:xfrm>
            <a:off x="6223712" y="5712834"/>
            <a:ext cx="5747657" cy="307777"/>
          </a:xfrm>
          <a:prstGeom prst="rect">
            <a:avLst/>
          </a:prstGeom>
          <a:noFill/>
        </p:spPr>
        <p:txBody>
          <a:bodyPr wrap="square" rtlCol="0">
            <a:spAutoFit/>
          </a:bodyPr>
          <a:lstStyle/>
          <a:p>
            <a:r>
              <a:rPr lang="en-GB" sz="1400"/>
              <a:t>Source: HWE linked data, Jan 22</a:t>
            </a:r>
          </a:p>
        </p:txBody>
      </p:sp>
      <p:sp>
        <p:nvSpPr>
          <p:cNvPr id="5" name="Content Placeholder 2">
            <a:extLst>
              <a:ext uri="{FF2B5EF4-FFF2-40B4-BE49-F238E27FC236}">
                <a16:creationId xmlns:a16="http://schemas.microsoft.com/office/drawing/2014/main" id="{478DAC50-AB11-DF48-2F90-5FD212732D75}"/>
              </a:ext>
            </a:extLst>
          </p:cNvPr>
          <p:cNvSpPr txBox="1">
            <a:spLocks/>
          </p:cNvSpPr>
          <p:nvPr/>
        </p:nvSpPr>
        <p:spPr>
          <a:xfrm>
            <a:off x="495512" y="1216058"/>
            <a:ext cx="5664344" cy="4100660"/>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mn-lt"/>
              </a:rPr>
              <a:t>The majority of the EOL population in HWE are white (88%.) This is a higher proportion than for the general population (70%).</a:t>
            </a:r>
          </a:p>
          <a:p>
            <a:r>
              <a:rPr lang="en-GB" sz="1800">
                <a:latin typeface="+mn-lt"/>
              </a:rPr>
              <a:t>This is likely to reflect the older age of the end of life register, and that a higher proportion of the older age group are of white ethnicity. However, it might mean that those who are non-white are less likely to be recognised when they are nearing EOL.</a:t>
            </a:r>
          </a:p>
          <a:p>
            <a:r>
              <a:rPr lang="en-GB" sz="1800">
                <a:latin typeface="+mn-lt"/>
              </a:rPr>
              <a:t>Identification of EOL is important to ensure subsequent care processes are carried out to optimise the dying process</a:t>
            </a:r>
          </a:p>
          <a:p>
            <a:r>
              <a:rPr lang="en-GB" sz="1800">
                <a:latin typeface="+mn-lt"/>
              </a:rPr>
              <a:t>Therefore, there may be room for improvement in the recognition and subsequent management of EOL in ethnic minorities. </a:t>
            </a:r>
          </a:p>
          <a:p>
            <a:endParaRPr lang="en-GB" sz="1800">
              <a:latin typeface="+mn-lt"/>
            </a:endParaRPr>
          </a:p>
          <a:p>
            <a:endParaRPr lang="en-GB" sz="1800">
              <a:latin typeface="+mn-lt"/>
            </a:endParaRPr>
          </a:p>
        </p:txBody>
      </p:sp>
      <p:graphicFrame>
        <p:nvGraphicFramePr>
          <p:cNvPr id="6" name="Chart 5">
            <a:extLst>
              <a:ext uri="{FF2B5EF4-FFF2-40B4-BE49-F238E27FC236}">
                <a16:creationId xmlns:a16="http://schemas.microsoft.com/office/drawing/2014/main" id="{23481614-D8B7-BCBF-1E19-8F4E8D4D3E7C}"/>
              </a:ext>
            </a:extLst>
          </p:cNvPr>
          <p:cNvGraphicFramePr>
            <a:graphicFrameLocks/>
          </p:cNvGraphicFramePr>
          <p:nvPr>
            <p:extLst>
              <p:ext uri="{D42A27DB-BD31-4B8C-83A1-F6EECF244321}">
                <p14:modId xmlns:p14="http://schemas.microsoft.com/office/powerpoint/2010/main" val="215921162"/>
              </p:ext>
            </p:extLst>
          </p:nvPr>
        </p:nvGraphicFramePr>
        <p:xfrm>
          <a:off x="5968289" y="61508"/>
          <a:ext cx="5747657" cy="31886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7" descr="Chart&#10;&#10;Description automatically generated">
            <a:extLst>
              <a:ext uri="{FF2B5EF4-FFF2-40B4-BE49-F238E27FC236}">
                <a16:creationId xmlns:a16="http://schemas.microsoft.com/office/drawing/2014/main" id="{678B5C39-E898-A2C5-2F48-07D7BF1E27E4}"/>
              </a:ext>
            </a:extLst>
          </p:cNvPr>
          <p:cNvPicPr>
            <a:picLocks noChangeAspect="1"/>
          </p:cNvPicPr>
          <p:nvPr/>
        </p:nvPicPr>
        <p:blipFill>
          <a:blip r:embed="rId5"/>
          <a:stretch>
            <a:fillRect/>
          </a:stretch>
        </p:blipFill>
        <p:spPr>
          <a:xfrm>
            <a:off x="2369127" y="7032280"/>
            <a:ext cx="7453745" cy="4491215"/>
          </a:xfrm>
          <a:prstGeom prst="rect">
            <a:avLst/>
          </a:prstGeom>
        </p:spPr>
      </p:pic>
    </p:spTree>
    <p:extLst>
      <p:ext uri="{BB962C8B-B14F-4D97-AF65-F5344CB8AC3E}">
        <p14:creationId xmlns:p14="http://schemas.microsoft.com/office/powerpoint/2010/main" val="134075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E948860-812A-42FA-A37B-31BEBD530442}"/>
              </a:ext>
            </a:extLst>
          </p:cNvPr>
          <p:cNvGrpSpPr/>
          <p:nvPr/>
        </p:nvGrpSpPr>
        <p:grpSpPr>
          <a:xfrm>
            <a:off x="6225397" y="365126"/>
            <a:ext cx="5376834" cy="5301966"/>
            <a:chOff x="1614595" y="1051236"/>
            <a:chExt cx="5894020" cy="5619567"/>
          </a:xfrm>
        </p:grpSpPr>
        <p:grpSp>
          <p:nvGrpSpPr>
            <p:cNvPr id="14" name="Group 13">
              <a:extLst>
                <a:ext uri="{FF2B5EF4-FFF2-40B4-BE49-F238E27FC236}">
                  <a16:creationId xmlns:a16="http://schemas.microsoft.com/office/drawing/2014/main" id="{65D02D53-A03C-406D-A669-B6C4F808C04B}"/>
                </a:ext>
              </a:extLst>
            </p:cNvPr>
            <p:cNvGrpSpPr/>
            <p:nvPr/>
          </p:nvGrpSpPr>
          <p:grpSpPr>
            <a:xfrm>
              <a:off x="3602625" y="1051236"/>
              <a:ext cx="1932811" cy="2189031"/>
              <a:chOff x="2566650" y="2807880"/>
              <a:chExt cx="1932811" cy="2189031"/>
            </a:xfrm>
            <a:solidFill>
              <a:schemeClr val="accent3"/>
            </a:solidFill>
          </p:grpSpPr>
          <p:sp>
            <p:nvSpPr>
              <p:cNvPr id="39" name="Freeform 20">
                <a:extLst>
                  <a:ext uri="{FF2B5EF4-FFF2-40B4-BE49-F238E27FC236}">
                    <a16:creationId xmlns:a16="http://schemas.microsoft.com/office/drawing/2014/main" id="{2BFBC262-DCF1-437C-ABDD-74D4A792A8EC}"/>
                  </a:ext>
                </a:extLst>
              </p:cNvPr>
              <p:cNvSpPr/>
              <p:nvPr userDrawn="1"/>
            </p:nvSpPr>
            <p:spPr>
              <a:xfrm>
                <a:off x="3561831" y="3410294"/>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40" name="Freeform 21">
                <a:extLst>
                  <a:ext uri="{FF2B5EF4-FFF2-40B4-BE49-F238E27FC236}">
                    <a16:creationId xmlns:a16="http://schemas.microsoft.com/office/drawing/2014/main" id="{C32F1609-C1BD-4AFA-879A-787973FCFCD3}"/>
                  </a:ext>
                </a:extLst>
              </p:cNvPr>
              <p:cNvSpPr/>
              <p:nvPr userDrawn="1"/>
            </p:nvSpPr>
            <p:spPr>
              <a:xfrm>
                <a:off x="2566650" y="34008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41" name="Freeform 22">
                <a:extLst>
                  <a:ext uri="{FF2B5EF4-FFF2-40B4-BE49-F238E27FC236}">
                    <a16:creationId xmlns:a16="http://schemas.microsoft.com/office/drawing/2014/main" id="{7AF704AB-B078-4D6F-A57F-B345C341259B}"/>
                  </a:ext>
                </a:extLst>
              </p:cNvPr>
              <p:cNvSpPr/>
              <p:nvPr userDrawn="1"/>
            </p:nvSpPr>
            <p:spPr>
              <a:xfrm>
                <a:off x="2623327" y="2807880"/>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6986857E-0AB0-42B0-953F-29406FCB15BB}"/>
                </a:ext>
              </a:extLst>
            </p:cNvPr>
            <p:cNvGrpSpPr/>
            <p:nvPr/>
          </p:nvGrpSpPr>
          <p:grpSpPr>
            <a:xfrm>
              <a:off x="1614595" y="4486593"/>
              <a:ext cx="1932745" cy="2172587"/>
              <a:chOff x="2604549" y="2726012"/>
              <a:chExt cx="1932745" cy="2172587"/>
            </a:xfrm>
            <a:solidFill>
              <a:srgbClr val="FFC000"/>
            </a:solidFill>
          </p:grpSpPr>
          <p:sp>
            <p:nvSpPr>
              <p:cNvPr id="36" name="Freeform 20">
                <a:extLst>
                  <a:ext uri="{FF2B5EF4-FFF2-40B4-BE49-F238E27FC236}">
                    <a16:creationId xmlns:a16="http://schemas.microsoft.com/office/drawing/2014/main" id="{010DEE9D-A1AC-4DB1-B7AC-9AE0BAF2087E}"/>
                  </a:ext>
                </a:extLst>
              </p:cNvPr>
              <p:cNvSpPr/>
              <p:nvPr userDrawn="1"/>
            </p:nvSpPr>
            <p:spPr>
              <a:xfrm>
                <a:off x="2604549" y="2726012"/>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37" name="Freeform 21">
                <a:extLst>
                  <a:ext uri="{FF2B5EF4-FFF2-40B4-BE49-F238E27FC236}">
                    <a16:creationId xmlns:a16="http://schemas.microsoft.com/office/drawing/2014/main" id="{251E302D-773E-4A1E-9B28-22C06C5FFE93}"/>
                  </a:ext>
                </a:extLst>
              </p:cNvPr>
              <p:cNvSpPr/>
              <p:nvPr userDrawn="1"/>
            </p:nvSpPr>
            <p:spPr>
              <a:xfrm>
                <a:off x="3599361" y="2726012"/>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38" name="Freeform 22">
                <a:extLst>
                  <a:ext uri="{FF2B5EF4-FFF2-40B4-BE49-F238E27FC236}">
                    <a16:creationId xmlns:a16="http://schemas.microsoft.com/office/drawing/2014/main" id="{792AF154-F17C-47A7-A4C2-D69E42CEC349}"/>
                  </a:ext>
                </a:extLst>
              </p:cNvPr>
              <p:cNvSpPr/>
              <p:nvPr userDrawn="1"/>
            </p:nvSpPr>
            <p:spPr>
              <a:xfrm>
                <a:off x="2656623" y="383761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grpSp>
        <p:grpSp>
          <p:nvGrpSpPr>
            <p:cNvPr id="16" name="Group 15">
              <a:extLst>
                <a:ext uri="{FF2B5EF4-FFF2-40B4-BE49-F238E27FC236}">
                  <a16:creationId xmlns:a16="http://schemas.microsoft.com/office/drawing/2014/main" id="{CB160AFD-9305-4499-BEF7-F9E3466B20EF}"/>
                </a:ext>
              </a:extLst>
            </p:cNvPr>
            <p:cNvGrpSpPr/>
            <p:nvPr/>
          </p:nvGrpSpPr>
          <p:grpSpPr>
            <a:xfrm>
              <a:off x="3607596" y="4485774"/>
              <a:ext cx="1923620" cy="2180976"/>
              <a:chOff x="2596160" y="2741318"/>
              <a:chExt cx="1923620" cy="2180976"/>
            </a:xfrm>
            <a:solidFill>
              <a:schemeClr val="accent5"/>
            </a:solidFill>
          </p:grpSpPr>
          <p:sp>
            <p:nvSpPr>
              <p:cNvPr id="33" name="Freeform 20">
                <a:extLst>
                  <a:ext uri="{FF2B5EF4-FFF2-40B4-BE49-F238E27FC236}">
                    <a16:creationId xmlns:a16="http://schemas.microsoft.com/office/drawing/2014/main" id="{BDC00D59-42C2-4032-BCF5-00059465222A}"/>
                  </a:ext>
                </a:extLst>
              </p:cNvPr>
              <p:cNvSpPr/>
              <p:nvPr userDrawn="1"/>
            </p:nvSpPr>
            <p:spPr>
              <a:xfrm>
                <a:off x="2596160" y="2749707"/>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34" name="Freeform 21">
                <a:extLst>
                  <a:ext uri="{FF2B5EF4-FFF2-40B4-BE49-F238E27FC236}">
                    <a16:creationId xmlns:a16="http://schemas.microsoft.com/office/drawing/2014/main" id="{57327A4A-27A0-4263-8BA1-C63562899505}"/>
                  </a:ext>
                </a:extLst>
              </p:cNvPr>
              <p:cNvSpPr/>
              <p:nvPr userDrawn="1"/>
            </p:nvSpPr>
            <p:spPr>
              <a:xfrm>
                <a:off x="3581847" y="2741318"/>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35" name="Freeform 22">
                <a:extLst>
                  <a:ext uri="{FF2B5EF4-FFF2-40B4-BE49-F238E27FC236}">
                    <a16:creationId xmlns:a16="http://schemas.microsoft.com/office/drawing/2014/main" id="{018BCD21-B242-4880-B6AE-5B955FC50275}"/>
                  </a:ext>
                </a:extLst>
              </p:cNvPr>
              <p:cNvSpPr/>
              <p:nvPr userDrawn="1"/>
            </p:nvSpPr>
            <p:spPr>
              <a:xfrm>
                <a:off x="2656623" y="3861309"/>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grpSp>
        <p:grpSp>
          <p:nvGrpSpPr>
            <p:cNvPr id="17" name="Group 16">
              <a:extLst>
                <a:ext uri="{FF2B5EF4-FFF2-40B4-BE49-F238E27FC236}">
                  <a16:creationId xmlns:a16="http://schemas.microsoft.com/office/drawing/2014/main" id="{41B657B0-D3F7-4648-A0D5-B1B827826484}"/>
                </a:ext>
              </a:extLst>
            </p:cNvPr>
            <p:cNvGrpSpPr/>
            <p:nvPr/>
          </p:nvGrpSpPr>
          <p:grpSpPr>
            <a:xfrm>
              <a:off x="5583523" y="4497480"/>
              <a:ext cx="1925092" cy="2173323"/>
              <a:chOff x="2538909" y="2766485"/>
              <a:chExt cx="1925092" cy="2173323"/>
            </a:xfrm>
            <a:solidFill>
              <a:schemeClr val="accent1"/>
            </a:solidFill>
          </p:grpSpPr>
          <p:sp>
            <p:nvSpPr>
              <p:cNvPr id="30" name="Freeform 20">
                <a:extLst>
                  <a:ext uri="{FF2B5EF4-FFF2-40B4-BE49-F238E27FC236}">
                    <a16:creationId xmlns:a16="http://schemas.microsoft.com/office/drawing/2014/main" id="{366B8596-E234-4962-8DC7-9427DA7A0D64}"/>
                  </a:ext>
                </a:extLst>
              </p:cNvPr>
              <p:cNvSpPr/>
              <p:nvPr userDrawn="1"/>
            </p:nvSpPr>
            <p:spPr>
              <a:xfrm>
                <a:off x="2538909" y="2766485"/>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31" name="Freeform 21">
                <a:extLst>
                  <a:ext uri="{FF2B5EF4-FFF2-40B4-BE49-F238E27FC236}">
                    <a16:creationId xmlns:a16="http://schemas.microsoft.com/office/drawing/2014/main" id="{25296174-91C2-49EF-9952-B77BDB2A12D9}"/>
                  </a:ext>
                </a:extLst>
              </p:cNvPr>
              <p:cNvSpPr/>
              <p:nvPr userDrawn="1"/>
            </p:nvSpPr>
            <p:spPr>
              <a:xfrm>
                <a:off x="3526068" y="2766485"/>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32" name="Freeform 22">
                <a:extLst>
                  <a:ext uri="{FF2B5EF4-FFF2-40B4-BE49-F238E27FC236}">
                    <a16:creationId xmlns:a16="http://schemas.microsoft.com/office/drawing/2014/main" id="{1504ACF5-3563-4A17-9864-6DBCEE0D0665}"/>
                  </a:ext>
                </a:extLst>
              </p:cNvPr>
              <p:cNvSpPr/>
              <p:nvPr userDrawn="1"/>
            </p:nvSpPr>
            <p:spPr>
              <a:xfrm>
                <a:off x="2591719" y="3878823"/>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grpSp>
        <p:grpSp>
          <p:nvGrpSpPr>
            <p:cNvPr id="18" name="Group 17">
              <a:extLst>
                <a:ext uri="{FF2B5EF4-FFF2-40B4-BE49-F238E27FC236}">
                  <a16:creationId xmlns:a16="http://schemas.microsoft.com/office/drawing/2014/main" id="{294D8A5B-4E4C-4BA6-8DBF-95D17A529898}"/>
                </a:ext>
              </a:extLst>
            </p:cNvPr>
            <p:cNvGrpSpPr/>
            <p:nvPr/>
          </p:nvGrpSpPr>
          <p:grpSpPr>
            <a:xfrm>
              <a:off x="4592706" y="2774103"/>
              <a:ext cx="1925092" cy="2180976"/>
              <a:chOff x="2539645" y="2765749"/>
              <a:chExt cx="1925092" cy="2180976"/>
            </a:xfrm>
            <a:solidFill>
              <a:schemeClr val="accent2"/>
            </a:solidFill>
          </p:grpSpPr>
          <p:sp>
            <p:nvSpPr>
              <p:cNvPr id="27" name="Freeform 20">
                <a:extLst>
                  <a:ext uri="{FF2B5EF4-FFF2-40B4-BE49-F238E27FC236}">
                    <a16:creationId xmlns:a16="http://schemas.microsoft.com/office/drawing/2014/main" id="{6C912E5D-95DC-417D-B025-A8707C098915}"/>
                  </a:ext>
                </a:extLst>
              </p:cNvPr>
              <p:cNvSpPr/>
              <p:nvPr userDrawn="1"/>
            </p:nvSpPr>
            <p:spPr>
              <a:xfrm>
                <a:off x="2539645" y="276574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28" name="Freeform 21">
                <a:extLst>
                  <a:ext uri="{FF2B5EF4-FFF2-40B4-BE49-F238E27FC236}">
                    <a16:creationId xmlns:a16="http://schemas.microsoft.com/office/drawing/2014/main" id="{EA2C3F6D-6943-4F21-898F-0E6B7B48FFF7}"/>
                  </a:ext>
                </a:extLst>
              </p:cNvPr>
              <p:cNvSpPr/>
              <p:nvPr userDrawn="1"/>
            </p:nvSpPr>
            <p:spPr>
              <a:xfrm>
                <a:off x="3526804" y="276574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29" name="Freeform 22">
                <a:extLst>
                  <a:ext uri="{FF2B5EF4-FFF2-40B4-BE49-F238E27FC236}">
                    <a16:creationId xmlns:a16="http://schemas.microsoft.com/office/drawing/2014/main" id="{43DC3354-7105-4797-B911-ED125532CB9C}"/>
                  </a:ext>
                </a:extLst>
              </p:cNvPr>
              <p:cNvSpPr/>
              <p:nvPr userDrawn="1"/>
            </p:nvSpPr>
            <p:spPr>
              <a:xfrm>
                <a:off x="2584066" y="3885740"/>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grp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grpSp>
        <p:grpSp>
          <p:nvGrpSpPr>
            <p:cNvPr id="19" name="Group 18">
              <a:extLst>
                <a:ext uri="{FF2B5EF4-FFF2-40B4-BE49-F238E27FC236}">
                  <a16:creationId xmlns:a16="http://schemas.microsoft.com/office/drawing/2014/main" id="{F68E7B77-D15A-4E7B-AC8C-42B736D24734}"/>
                </a:ext>
              </a:extLst>
            </p:cNvPr>
            <p:cNvGrpSpPr/>
            <p:nvPr/>
          </p:nvGrpSpPr>
          <p:grpSpPr>
            <a:xfrm>
              <a:off x="2602710" y="2773771"/>
              <a:ext cx="1933481" cy="2180976"/>
              <a:chOff x="2594688" y="2765749"/>
              <a:chExt cx="1933481" cy="2180976"/>
            </a:xfrm>
          </p:grpSpPr>
          <p:sp>
            <p:nvSpPr>
              <p:cNvPr id="24" name="Freeform 20">
                <a:extLst>
                  <a:ext uri="{FF2B5EF4-FFF2-40B4-BE49-F238E27FC236}">
                    <a16:creationId xmlns:a16="http://schemas.microsoft.com/office/drawing/2014/main" id="{84648423-EF29-4A5B-B0E8-2F0E1C4A08E2}"/>
                  </a:ext>
                </a:extLst>
              </p:cNvPr>
              <p:cNvSpPr/>
              <p:nvPr userDrawn="1"/>
            </p:nvSpPr>
            <p:spPr>
              <a:xfrm>
                <a:off x="2594688" y="276574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25" name="Freeform 21">
                <a:extLst>
                  <a:ext uri="{FF2B5EF4-FFF2-40B4-BE49-F238E27FC236}">
                    <a16:creationId xmlns:a16="http://schemas.microsoft.com/office/drawing/2014/main" id="{2BB2F9BE-9C4A-42D6-A6E0-85F992FBFD53}"/>
                  </a:ext>
                </a:extLst>
              </p:cNvPr>
              <p:cNvSpPr/>
              <p:nvPr userDrawn="1"/>
            </p:nvSpPr>
            <p:spPr>
              <a:xfrm>
                <a:off x="3590236" y="276574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sp>
            <p:nvSpPr>
              <p:cNvPr id="26" name="Freeform 22">
                <a:extLst>
                  <a:ext uri="{FF2B5EF4-FFF2-40B4-BE49-F238E27FC236}">
                    <a16:creationId xmlns:a16="http://schemas.microsoft.com/office/drawing/2014/main" id="{43F702EC-47FE-421A-A911-AD6C0C0A608E}"/>
                  </a:ext>
                </a:extLst>
              </p:cNvPr>
              <p:cNvSpPr/>
              <p:nvPr userDrawn="1"/>
            </p:nvSpPr>
            <p:spPr>
              <a:xfrm>
                <a:off x="2655887" y="3885740"/>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18"/>
                  <a:ea typeface="Arial Unicode MS" pitchFamily="2"/>
                  <a:cs typeface="Arial Unicode MS" pitchFamily="2"/>
                </a:endParaRPr>
              </a:p>
            </p:txBody>
          </p:sp>
        </p:grpSp>
      </p:grpSp>
      <p:sp>
        <p:nvSpPr>
          <p:cNvPr id="46" name="Title 45">
            <a:extLst>
              <a:ext uri="{FF2B5EF4-FFF2-40B4-BE49-F238E27FC236}">
                <a16:creationId xmlns:a16="http://schemas.microsoft.com/office/drawing/2014/main" id="{1EC10A2C-7BB3-4807-BECC-C51390C869A0}"/>
              </a:ext>
            </a:extLst>
          </p:cNvPr>
          <p:cNvSpPr>
            <a:spLocks noGrp="1"/>
          </p:cNvSpPr>
          <p:nvPr>
            <p:ph type="title" idx="4294967295"/>
          </p:nvPr>
        </p:nvSpPr>
        <p:spPr>
          <a:xfrm>
            <a:off x="823913" y="365126"/>
            <a:ext cx="11368087" cy="908748"/>
          </a:xfrm>
        </p:spPr>
        <p:txBody>
          <a:bodyPr/>
          <a:lstStyle/>
          <a:p>
            <a:r>
              <a:rPr lang="en-GB">
                <a:solidFill>
                  <a:schemeClr val="bg1"/>
                </a:solidFill>
              </a:rPr>
              <a:t>Contents</a:t>
            </a:r>
          </a:p>
        </p:txBody>
      </p:sp>
      <p:sp>
        <p:nvSpPr>
          <p:cNvPr id="2" name="TextBox 1">
            <a:extLst>
              <a:ext uri="{FF2B5EF4-FFF2-40B4-BE49-F238E27FC236}">
                <a16:creationId xmlns:a16="http://schemas.microsoft.com/office/drawing/2014/main" id="{F66ABBC4-414C-B8FA-2C50-1E2184D6A7D6}"/>
              </a:ext>
            </a:extLst>
          </p:cNvPr>
          <p:cNvSpPr txBox="1"/>
          <p:nvPr/>
        </p:nvSpPr>
        <p:spPr>
          <a:xfrm>
            <a:off x="753877" y="1156066"/>
            <a:ext cx="10684246" cy="2169825"/>
          </a:xfrm>
          <a:prstGeom prst="rect">
            <a:avLst/>
          </a:prstGeom>
          <a:noFill/>
        </p:spPr>
        <p:txBody>
          <a:bodyPr wrap="square" numCol="2" rtlCol="0">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b="0" i="0" u="none" strike="noStrike" kern="1200" cap="none" spc="0" normalizeH="0" baseline="0" noProof="0" dirty="0">
                <a:ln>
                  <a:noFill/>
                </a:ln>
                <a:solidFill>
                  <a:srgbClr val="FFFFFF">
                    <a:lumMod val="95000"/>
                  </a:srgbClr>
                </a:solidFill>
                <a:effectLst/>
                <a:uLnTx/>
                <a:uFillTx/>
                <a:ea typeface="+mn-ea"/>
                <a:cs typeface="Arial" panose="020B0604020202020204" pitchFamily="34" charset="0"/>
                <a:hlinkClick r:id="rId2" action="ppaction://hlinksldjump"/>
              </a:rPr>
              <a:t>Identification</a:t>
            </a:r>
            <a:endParaRPr kumimoji="0" lang="en-GB" b="0" i="0" u="none" strike="noStrike" kern="1200" cap="none" spc="0" normalizeH="0" baseline="0" noProof="0" dirty="0">
              <a:ln>
                <a:noFill/>
              </a:ln>
              <a:solidFill>
                <a:srgbClr val="FFFFFF">
                  <a:lumMod val="95000"/>
                </a:srgbClr>
              </a:solidFill>
              <a:effectLst/>
              <a:uLnTx/>
              <a:uFillTx/>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b="0" i="0" u="none" strike="noStrike" kern="1200" cap="none" spc="0" normalizeH="0" baseline="0" noProof="0" dirty="0">
                <a:ln>
                  <a:noFill/>
                </a:ln>
                <a:solidFill>
                  <a:srgbClr val="FFFFFF">
                    <a:lumMod val="95000"/>
                  </a:srgbClr>
                </a:solidFill>
                <a:effectLst/>
                <a:uLnTx/>
                <a:uFillTx/>
                <a:ea typeface="+mn-ea"/>
                <a:cs typeface="Arial" panose="020B0604020202020204" pitchFamily="34" charset="0"/>
                <a:hlinkClick r:id="rId3" action="ppaction://hlinksldjump"/>
              </a:rPr>
              <a:t>EOL Register Profile</a:t>
            </a:r>
            <a:endParaRPr kumimoji="0" lang="en-GB" b="0" i="0" u="none" strike="noStrike" kern="1200" cap="none" spc="0" normalizeH="0" baseline="0" noProof="0" dirty="0">
              <a:ln>
                <a:noFill/>
              </a:ln>
              <a:solidFill>
                <a:srgbClr val="FFFFFF">
                  <a:lumMod val="95000"/>
                </a:srgbClr>
              </a:solidFill>
              <a:effectLst/>
              <a:uLnTx/>
              <a:uFillTx/>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GB" dirty="0">
                <a:solidFill>
                  <a:srgbClr val="FFFFFF">
                    <a:lumMod val="95000"/>
                  </a:srgbClr>
                </a:solidFill>
                <a:cs typeface="Arial" panose="020B0604020202020204" pitchFamily="34" charset="0"/>
                <a:hlinkClick r:id="rId4" action="ppaction://hlinksldjump"/>
              </a:rPr>
              <a:t>Proactive and Advanced Care Planning</a:t>
            </a:r>
            <a:endParaRPr lang="en-GB" dirty="0">
              <a:solidFill>
                <a:srgbClr val="FFFFFF">
                  <a:lumMod val="95000"/>
                </a:srgbClr>
              </a:solidFill>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GB" dirty="0">
                <a:solidFill>
                  <a:srgbClr val="FFFFFF">
                    <a:lumMod val="95000"/>
                  </a:srgbClr>
                </a:solidFill>
                <a:cs typeface="Arial" panose="020B0604020202020204" pitchFamily="34" charset="0"/>
                <a:hlinkClick r:id="rId5" action="ppaction://hlinksldjump"/>
              </a:rPr>
              <a:t>Urgent and Emergency Care</a:t>
            </a:r>
            <a:endParaRPr lang="en-GB" dirty="0">
              <a:solidFill>
                <a:srgbClr val="FFFFFF">
                  <a:lumMod val="95000"/>
                </a:srgbClr>
              </a:solidFill>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GB" dirty="0">
                <a:solidFill>
                  <a:srgbClr val="FFFFFF">
                    <a:lumMod val="95000"/>
                  </a:srgbClr>
                </a:solidFill>
                <a:cs typeface="Arial" panose="020B0604020202020204" pitchFamily="34" charset="0"/>
                <a:hlinkClick r:id="rId6" action="ppaction://hlinksldjump"/>
              </a:rPr>
              <a:t>Achieving a Better Death</a:t>
            </a:r>
            <a:endParaRPr lang="en-GB" dirty="0">
              <a:solidFill>
                <a:srgbClr val="FFFFFF">
                  <a:lumMod val="95000"/>
                </a:srgbClr>
              </a:solidFill>
              <a:cs typeface="Arial" panose="020B0604020202020204" pitchFamily="34" charset="0"/>
            </a:endParaRPr>
          </a:p>
          <a:p>
            <a:pPr lvl="1">
              <a:lnSpc>
                <a:spcPct val="150000"/>
              </a:lnSpc>
              <a:defRPr/>
            </a:pPr>
            <a:endParaRPr lang="en-GB" sz="1200" dirty="0">
              <a:solidFill>
                <a:srgbClr val="FFFFFF">
                  <a:lumMod val="95000"/>
                </a:srgbClr>
              </a:solidFill>
              <a:latin typeface="Arial" panose="020B0604020202020204" pitchFamily="34" charset="0"/>
              <a:cs typeface="Arial" panose="020B0604020202020204" pitchFamily="34" charset="0"/>
            </a:endParaRPr>
          </a:p>
          <a:p>
            <a:pPr lvl="1">
              <a:lnSpc>
                <a:spcPct val="150000"/>
              </a:lnSpc>
              <a:defRPr/>
            </a:pPr>
            <a:endParaRPr kumimoji="0" lang="en-GB" sz="14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3857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344F-3989-C38D-A5B4-F6ED666F4872}"/>
              </a:ext>
            </a:extLst>
          </p:cNvPr>
          <p:cNvSpPr>
            <a:spLocks noGrp="1"/>
          </p:cNvSpPr>
          <p:nvPr>
            <p:ph type="title"/>
          </p:nvPr>
        </p:nvSpPr>
        <p:spPr/>
        <p:txBody>
          <a:bodyPr/>
          <a:lstStyle/>
          <a:p>
            <a:r>
              <a:rPr lang="en-GB"/>
              <a:t>EOL Register Profile: Deprivation</a:t>
            </a:r>
          </a:p>
        </p:txBody>
      </p:sp>
      <p:graphicFrame>
        <p:nvGraphicFramePr>
          <p:cNvPr id="3" name="Chart 2">
            <a:extLst>
              <a:ext uri="{FF2B5EF4-FFF2-40B4-BE49-F238E27FC236}">
                <a16:creationId xmlns:a16="http://schemas.microsoft.com/office/drawing/2014/main" id="{9C5E94E4-B433-B8DE-BF03-74B908FA38B5}"/>
              </a:ext>
            </a:extLst>
          </p:cNvPr>
          <p:cNvGraphicFramePr>
            <a:graphicFrameLocks/>
          </p:cNvGraphicFramePr>
          <p:nvPr>
            <p:extLst>
              <p:ext uri="{D42A27DB-BD31-4B8C-83A1-F6EECF244321}">
                <p14:modId xmlns:p14="http://schemas.microsoft.com/office/powerpoint/2010/main" val="856279496"/>
              </p:ext>
            </p:extLst>
          </p:nvPr>
        </p:nvGraphicFramePr>
        <p:xfrm>
          <a:off x="453600" y="965138"/>
          <a:ext cx="6560386" cy="34841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9DA4015-0CBC-584B-4499-6CFEDE175184}"/>
              </a:ext>
            </a:extLst>
          </p:cNvPr>
          <p:cNvSpPr txBox="1"/>
          <p:nvPr/>
        </p:nvSpPr>
        <p:spPr>
          <a:xfrm>
            <a:off x="453600" y="5259608"/>
            <a:ext cx="6578040" cy="307777"/>
          </a:xfrm>
          <a:prstGeom prst="rect">
            <a:avLst/>
          </a:prstGeom>
          <a:noFill/>
        </p:spPr>
        <p:txBody>
          <a:bodyPr wrap="square" rtlCol="0">
            <a:spAutoFit/>
          </a:bodyPr>
          <a:lstStyle/>
          <a:p>
            <a:r>
              <a:rPr lang="en-GB" sz="1400"/>
              <a:t>Source: HWE linked data, Jan 22</a:t>
            </a:r>
          </a:p>
        </p:txBody>
      </p:sp>
      <p:sp>
        <p:nvSpPr>
          <p:cNvPr id="5" name="Content Placeholder 2">
            <a:extLst>
              <a:ext uri="{FF2B5EF4-FFF2-40B4-BE49-F238E27FC236}">
                <a16:creationId xmlns:a16="http://schemas.microsoft.com/office/drawing/2014/main" id="{111A18E3-D9CD-AB4B-5A6E-474AA7D87C9B}"/>
              </a:ext>
            </a:extLst>
          </p:cNvPr>
          <p:cNvSpPr txBox="1">
            <a:spLocks/>
          </p:cNvSpPr>
          <p:nvPr/>
        </p:nvSpPr>
        <p:spPr>
          <a:xfrm>
            <a:off x="7325138" y="965138"/>
            <a:ext cx="4734183" cy="4540859"/>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mn-lt"/>
              </a:rPr>
              <a:t>Those in the EOL subsegment are less likely to be deprived, reflective of the overall population in HWE. </a:t>
            </a:r>
          </a:p>
          <a:p>
            <a:r>
              <a:rPr lang="en-GB" sz="1800">
                <a:latin typeface="+mn-lt"/>
              </a:rPr>
              <a:t>There is no clear gradient across deprivation deciles. Whilst a lower proportion of people in the most deprived decile are allocated to the EOL segment, the numbers are small and likely not to be statistically significantly different. </a:t>
            </a:r>
          </a:p>
          <a:p>
            <a:r>
              <a:rPr lang="en-GB" sz="1800">
                <a:latin typeface="+mn-lt"/>
              </a:rPr>
              <a:t>However, as risk factors, chronic conditions and multi-morbidity are more common in more deprived communities, there is likely to be an under-identification of end of life among more deprived groups. </a:t>
            </a:r>
          </a:p>
        </p:txBody>
      </p:sp>
      <p:graphicFrame>
        <p:nvGraphicFramePr>
          <p:cNvPr id="6" name="Table 5">
            <a:extLst>
              <a:ext uri="{FF2B5EF4-FFF2-40B4-BE49-F238E27FC236}">
                <a16:creationId xmlns:a16="http://schemas.microsoft.com/office/drawing/2014/main" id="{A47191F7-1942-FFA8-D051-A3F281270523}"/>
              </a:ext>
            </a:extLst>
          </p:cNvPr>
          <p:cNvGraphicFramePr>
            <a:graphicFrameLocks noGrp="1"/>
          </p:cNvGraphicFramePr>
          <p:nvPr>
            <p:extLst>
              <p:ext uri="{D42A27DB-BD31-4B8C-83A1-F6EECF244321}">
                <p14:modId xmlns:p14="http://schemas.microsoft.com/office/powerpoint/2010/main" val="2604217173"/>
              </p:ext>
            </p:extLst>
          </p:nvPr>
        </p:nvGraphicFramePr>
        <p:xfrm>
          <a:off x="453600" y="4695727"/>
          <a:ext cx="6578040" cy="563880"/>
        </p:xfrm>
        <a:graphic>
          <a:graphicData uri="http://schemas.openxmlformats.org/drawingml/2006/table">
            <a:tbl>
              <a:tblPr firstRow="1">
                <a:tableStyleId>{B301B821-A1FF-4177-AEE7-76D212191A09}</a:tableStyleId>
              </a:tblPr>
              <a:tblGrid>
                <a:gridCol w="884546">
                  <a:extLst>
                    <a:ext uri="{9D8B030D-6E8A-4147-A177-3AD203B41FA5}">
                      <a16:colId xmlns:a16="http://schemas.microsoft.com/office/drawing/2014/main" val="1757899288"/>
                    </a:ext>
                  </a:extLst>
                </a:gridCol>
                <a:gridCol w="468352">
                  <a:extLst>
                    <a:ext uri="{9D8B030D-6E8A-4147-A177-3AD203B41FA5}">
                      <a16:colId xmlns:a16="http://schemas.microsoft.com/office/drawing/2014/main" val="3111086920"/>
                    </a:ext>
                  </a:extLst>
                </a:gridCol>
                <a:gridCol w="412595">
                  <a:extLst>
                    <a:ext uri="{9D8B030D-6E8A-4147-A177-3AD203B41FA5}">
                      <a16:colId xmlns:a16="http://schemas.microsoft.com/office/drawing/2014/main" val="286186395"/>
                    </a:ext>
                  </a:extLst>
                </a:gridCol>
                <a:gridCol w="423746">
                  <a:extLst>
                    <a:ext uri="{9D8B030D-6E8A-4147-A177-3AD203B41FA5}">
                      <a16:colId xmlns:a16="http://schemas.microsoft.com/office/drawing/2014/main" val="3302197195"/>
                    </a:ext>
                  </a:extLst>
                </a:gridCol>
                <a:gridCol w="446049">
                  <a:extLst>
                    <a:ext uri="{9D8B030D-6E8A-4147-A177-3AD203B41FA5}">
                      <a16:colId xmlns:a16="http://schemas.microsoft.com/office/drawing/2014/main" val="365888657"/>
                    </a:ext>
                  </a:extLst>
                </a:gridCol>
                <a:gridCol w="457200">
                  <a:extLst>
                    <a:ext uri="{9D8B030D-6E8A-4147-A177-3AD203B41FA5}">
                      <a16:colId xmlns:a16="http://schemas.microsoft.com/office/drawing/2014/main" val="3586192952"/>
                    </a:ext>
                  </a:extLst>
                </a:gridCol>
                <a:gridCol w="401444">
                  <a:extLst>
                    <a:ext uri="{9D8B030D-6E8A-4147-A177-3AD203B41FA5}">
                      <a16:colId xmlns:a16="http://schemas.microsoft.com/office/drawing/2014/main" val="1633816093"/>
                    </a:ext>
                  </a:extLst>
                </a:gridCol>
                <a:gridCol w="423746">
                  <a:extLst>
                    <a:ext uri="{9D8B030D-6E8A-4147-A177-3AD203B41FA5}">
                      <a16:colId xmlns:a16="http://schemas.microsoft.com/office/drawing/2014/main" val="1144663918"/>
                    </a:ext>
                  </a:extLst>
                </a:gridCol>
                <a:gridCol w="401444">
                  <a:extLst>
                    <a:ext uri="{9D8B030D-6E8A-4147-A177-3AD203B41FA5}">
                      <a16:colId xmlns:a16="http://schemas.microsoft.com/office/drawing/2014/main" val="2259157567"/>
                    </a:ext>
                  </a:extLst>
                </a:gridCol>
                <a:gridCol w="434898">
                  <a:extLst>
                    <a:ext uri="{9D8B030D-6E8A-4147-A177-3AD203B41FA5}">
                      <a16:colId xmlns:a16="http://schemas.microsoft.com/office/drawing/2014/main" val="3570469439"/>
                    </a:ext>
                  </a:extLst>
                </a:gridCol>
                <a:gridCol w="457200">
                  <a:extLst>
                    <a:ext uri="{9D8B030D-6E8A-4147-A177-3AD203B41FA5}">
                      <a16:colId xmlns:a16="http://schemas.microsoft.com/office/drawing/2014/main" val="576013751"/>
                    </a:ext>
                  </a:extLst>
                </a:gridCol>
                <a:gridCol w="557560">
                  <a:extLst>
                    <a:ext uri="{9D8B030D-6E8A-4147-A177-3AD203B41FA5}">
                      <a16:colId xmlns:a16="http://schemas.microsoft.com/office/drawing/2014/main" val="2278219411"/>
                    </a:ext>
                  </a:extLst>
                </a:gridCol>
                <a:gridCol w="809260">
                  <a:extLst>
                    <a:ext uri="{9D8B030D-6E8A-4147-A177-3AD203B41FA5}">
                      <a16:colId xmlns:a16="http://schemas.microsoft.com/office/drawing/2014/main" val="1602669795"/>
                    </a:ext>
                  </a:extLst>
                </a:gridCol>
              </a:tblGrid>
              <a:tr h="182880">
                <a:tc>
                  <a:txBody>
                    <a:bodyPr/>
                    <a:lstStyle/>
                    <a:p>
                      <a:pPr marL="72000" algn="l" fontAlgn="b"/>
                      <a:r>
                        <a:rPr lang="en-GB" sz="1200" b="0" i="0" u="none" strike="noStrike">
                          <a:solidFill>
                            <a:srgbClr val="000000"/>
                          </a:solidFill>
                          <a:effectLst/>
                          <a:latin typeface="Calibri" panose="020F0502020204030204" pitchFamily="34" charset="0"/>
                        </a:rPr>
                        <a:t>IMD Decile</a:t>
                      </a:r>
                    </a:p>
                  </a:txBody>
                  <a:tcPr marL="7620" marR="7620" marT="7620" marB="0" anchor="b"/>
                </a:tc>
                <a:tc>
                  <a:txBody>
                    <a:bodyPr/>
                    <a:lstStyle/>
                    <a:p>
                      <a:pPr marL="72000" algn="ctr" fontAlgn="b"/>
                      <a:r>
                        <a:rPr lang="en-GB" sz="1200" b="0" u="none" strike="noStrike">
                          <a:solidFill>
                            <a:srgbClr val="000000"/>
                          </a:solidFill>
                          <a:effectLst/>
                        </a:rPr>
                        <a:t>1</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200" b="0" u="none" strike="noStrike">
                          <a:solidFill>
                            <a:srgbClr val="000000"/>
                          </a:solidFill>
                          <a:effectLst/>
                        </a:rPr>
                        <a:t>2</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200" b="0" u="none" strike="noStrike">
                          <a:solidFill>
                            <a:srgbClr val="000000"/>
                          </a:solidFill>
                          <a:effectLst/>
                        </a:rPr>
                        <a:t>3</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200" b="0" u="none" strike="noStrike">
                          <a:solidFill>
                            <a:srgbClr val="000000"/>
                          </a:solidFill>
                          <a:effectLst/>
                        </a:rPr>
                        <a:t>4</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200" b="0" u="none" strike="noStrike">
                          <a:solidFill>
                            <a:srgbClr val="000000"/>
                          </a:solidFill>
                          <a:effectLst/>
                        </a:rPr>
                        <a:t>5</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200" b="0" u="none" strike="noStrike">
                          <a:solidFill>
                            <a:srgbClr val="000000"/>
                          </a:solidFill>
                          <a:effectLst/>
                        </a:rPr>
                        <a:t>6</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200" b="0" u="none" strike="noStrike">
                          <a:solidFill>
                            <a:srgbClr val="000000"/>
                          </a:solidFill>
                          <a:effectLst/>
                        </a:rPr>
                        <a:t>7</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200" b="0" u="none" strike="noStrike">
                          <a:solidFill>
                            <a:srgbClr val="000000"/>
                          </a:solidFill>
                          <a:effectLst/>
                        </a:rPr>
                        <a:t>8</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200" b="0" u="none" strike="noStrike">
                          <a:solidFill>
                            <a:srgbClr val="000000"/>
                          </a:solidFill>
                          <a:effectLst/>
                        </a:rPr>
                        <a:t>9</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200" b="0" u="none" strike="noStrike">
                          <a:solidFill>
                            <a:srgbClr val="000000"/>
                          </a:solidFill>
                          <a:effectLst/>
                        </a:rPr>
                        <a:t>10</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200" b="0" u="none" strike="noStrike">
                          <a:solidFill>
                            <a:srgbClr val="000000"/>
                          </a:solidFill>
                          <a:effectLst/>
                        </a:rPr>
                        <a:t>(blank)</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200" b="0" u="none" strike="noStrike">
                          <a:solidFill>
                            <a:srgbClr val="000000"/>
                          </a:solidFill>
                          <a:effectLst/>
                        </a:rPr>
                        <a:t>Grand Total</a:t>
                      </a:r>
                      <a:endParaRPr lang="en-GB"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64264568"/>
                  </a:ext>
                </a:extLst>
              </a:tr>
              <a:tr h="182880">
                <a:tc>
                  <a:txBody>
                    <a:bodyPr/>
                    <a:lstStyle/>
                    <a:p>
                      <a:pPr marL="72000" algn="ctr" fontAlgn="b"/>
                      <a:r>
                        <a:rPr lang="en-GB" sz="1200" b="0" u="none" strike="noStrike">
                          <a:solidFill>
                            <a:srgbClr val="000000"/>
                          </a:solidFill>
                          <a:effectLst/>
                        </a:rPr>
                        <a:t>5c - EoLFD (End of Life)</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0.6%</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1.2%</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0.8%</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0.9%</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0.8%</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0.8%</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0.9%</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0.9%</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1.0%</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0.9%</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0.7%</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ctr" fontAlgn="b"/>
                      <a:r>
                        <a:rPr lang="en-GB" sz="1200" b="0" u="none" strike="noStrike">
                          <a:solidFill>
                            <a:srgbClr val="000000"/>
                          </a:solidFill>
                          <a:effectLst/>
                        </a:rPr>
                        <a:t>0.9%</a:t>
                      </a:r>
                      <a:endParaRPr lang="en-GB" sz="12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86723178"/>
                  </a:ext>
                </a:extLst>
              </a:tr>
            </a:tbl>
          </a:graphicData>
        </a:graphic>
      </p:graphicFrame>
    </p:spTree>
    <p:extLst>
      <p:ext uri="{BB962C8B-B14F-4D97-AF65-F5344CB8AC3E}">
        <p14:creationId xmlns:p14="http://schemas.microsoft.com/office/powerpoint/2010/main" val="1803279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3658-2781-D224-56B1-D8B9042A03FF}"/>
              </a:ext>
            </a:extLst>
          </p:cNvPr>
          <p:cNvSpPr>
            <a:spLocks noGrp="1"/>
          </p:cNvSpPr>
          <p:nvPr>
            <p:ph type="title"/>
          </p:nvPr>
        </p:nvSpPr>
        <p:spPr/>
        <p:txBody>
          <a:bodyPr/>
          <a:lstStyle/>
          <a:p>
            <a:r>
              <a:rPr lang="en-GB"/>
              <a:t>EOL Register Profile: Comorbidities </a:t>
            </a:r>
          </a:p>
        </p:txBody>
      </p:sp>
      <p:graphicFrame>
        <p:nvGraphicFramePr>
          <p:cNvPr id="3" name="Table 2">
            <a:extLst>
              <a:ext uri="{FF2B5EF4-FFF2-40B4-BE49-F238E27FC236}">
                <a16:creationId xmlns:a16="http://schemas.microsoft.com/office/drawing/2014/main" id="{63F20217-07CD-7E3A-8C6A-B6497D18287C}"/>
              </a:ext>
            </a:extLst>
          </p:cNvPr>
          <p:cNvGraphicFramePr>
            <a:graphicFrameLocks noGrp="1"/>
          </p:cNvGraphicFramePr>
          <p:nvPr>
            <p:extLst>
              <p:ext uri="{D42A27DB-BD31-4B8C-83A1-F6EECF244321}">
                <p14:modId xmlns:p14="http://schemas.microsoft.com/office/powerpoint/2010/main" val="247450790"/>
              </p:ext>
            </p:extLst>
          </p:nvPr>
        </p:nvGraphicFramePr>
        <p:xfrm>
          <a:off x="453600" y="777240"/>
          <a:ext cx="6291446" cy="2430780"/>
        </p:xfrm>
        <a:graphic>
          <a:graphicData uri="http://schemas.openxmlformats.org/drawingml/2006/table">
            <a:tbl>
              <a:tblPr firstRow="1" bandRow="1">
                <a:tableStyleId>{B301B821-A1FF-4177-AEE7-76D212191A09}</a:tableStyleId>
              </a:tblPr>
              <a:tblGrid>
                <a:gridCol w="2694953">
                  <a:extLst>
                    <a:ext uri="{9D8B030D-6E8A-4147-A177-3AD203B41FA5}">
                      <a16:colId xmlns:a16="http://schemas.microsoft.com/office/drawing/2014/main" val="241349726"/>
                    </a:ext>
                  </a:extLst>
                </a:gridCol>
                <a:gridCol w="942590">
                  <a:extLst>
                    <a:ext uri="{9D8B030D-6E8A-4147-A177-3AD203B41FA5}">
                      <a16:colId xmlns:a16="http://schemas.microsoft.com/office/drawing/2014/main" val="1006891834"/>
                    </a:ext>
                  </a:extLst>
                </a:gridCol>
                <a:gridCol w="835859">
                  <a:extLst>
                    <a:ext uri="{9D8B030D-6E8A-4147-A177-3AD203B41FA5}">
                      <a16:colId xmlns:a16="http://schemas.microsoft.com/office/drawing/2014/main" val="1802564749"/>
                    </a:ext>
                  </a:extLst>
                </a:gridCol>
                <a:gridCol w="860612">
                  <a:extLst>
                    <a:ext uri="{9D8B030D-6E8A-4147-A177-3AD203B41FA5}">
                      <a16:colId xmlns:a16="http://schemas.microsoft.com/office/drawing/2014/main" val="2802146028"/>
                    </a:ext>
                  </a:extLst>
                </a:gridCol>
                <a:gridCol w="957432">
                  <a:extLst>
                    <a:ext uri="{9D8B030D-6E8A-4147-A177-3AD203B41FA5}">
                      <a16:colId xmlns:a16="http://schemas.microsoft.com/office/drawing/2014/main" val="2544542714"/>
                    </a:ext>
                  </a:extLst>
                </a:gridCol>
              </a:tblGrid>
              <a:tr h="216819">
                <a:tc>
                  <a:txBody>
                    <a:bodyPr/>
                    <a:lstStyle/>
                    <a:p>
                      <a:pPr marL="72000" algn="l" fontAlgn="b"/>
                      <a:r>
                        <a:rPr lang="en-GB" sz="1400" b="1" u="none" strike="noStrike">
                          <a:effectLst/>
                        </a:rPr>
                        <a:t>Physical Health</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400" b="1" u="none" strike="noStrike">
                          <a:effectLst/>
                        </a:rPr>
                        <a:t>HWE</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400" b="1" u="none" strike="noStrike">
                          <a:effectLst/>
                        </a:rPr>
                        <a:t>ENH</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400" b="1" u="none" strike="noStrike">
                          <a:effectLst/>
                        </a:rPr>
                        <a:t>SWH</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400" b="1" u="none" strike="noStrike">
                          <a:effectLst/>
                        </a:rPr>
                        <a:t>WE</a:t>
                      </a:r>
                      <a:endParaRPr lang="en-GB"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14502215"/>
                  </a:ext>
                </a:extLst>
              </a:tr>
              <a:tr h="216819">
                <a:tc>
                  <a:txBody>
                    <a:bodyPr/>
                    <a:lstStyle/>
                    <a:p>
                      <a:pPr marL="72000" algn="l" fontAlgn="b"/>
                      <a:r>
                        <a:rPr lang="en-GB" sz="1400" b="1" u="none" strike="noStrike">
                          <a:effectLst/>
                        </a:rPr>
                        <a:t>Asthma</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20.1%</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17.2%</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21.7%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22.1%</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9334525"/>
                  </a:ext>
                </a:extLst>
              </a:tr>
              <a:tr h="216819">
                <a:tc>
                  <a:txBody>
                    <a:bodyPr/>
                    <a:lstStyle/>
                    <a:p>
                      <a:pPr marL="72000" algn="l" fontAlgn="b"/>
                      <a:r>
                        <a:rPr lang="en-GB" sz="1400" b="1" u="none" strike="noStrike">
                          <a:effectLst/>
                        </a:rPr>
                        <a:t>Cancer</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51.2%</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49.5%</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53.4%</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44.7%</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21601141"/>
                  </a:ext>
                </a:extLst>
              </a:tr>
              <a:tr h="216819">
                <a:tc>
                  <a:txBody>
                    <a:bodyPr/>
                    <a:lstStyle/>
                    <a:p>
                      <a:pPr marL="72000" algn="l" fontAlgn="b"/>
                      <a:r>
                        <a:rPr lang="en-GB" sz="1400" b="1" u="none" strike="noStrike">
                          <a:effectLst/>
                        </a:rPr>
                        <a:t>Chronic Cardiac Disease</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44.0%</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42.3%</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44.8%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46.1%</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83720489"/>
                  </a:ext>
                </a:extLst>
              </a:tr>
              <a:tr h="216819">
                <a:tc>
                  <a:txBody>
                    <a:bodyPr/>
                    <a:lstStyle/>
                    <a:p>
                      <a:pPr marL="72000" algn="l" fontAlgn="b"/>
                      <a:r>
                        <a:rPr lang="en-GB" sz="1400" b="1" u="none" strike="noStrike">
                          <a:effectLst/>
                        </a:rPr>
                        <a:t>Chronic Respiratory Disease</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22.4%</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22.0%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22.3%</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25.3%</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4466804"/>
                  </a:ext>
                </a:extLst>
              </a:tr>
              <a:tr h="216819">
                <a:tc>
                  <a:txBody>
                    <a:bodyPr/>
                    <a:lstStyle/>
                    <a:p>
                      <a:pPr marL="72000" algn="l" fontAlgn="b"/>
                      <a:r>
                        <a:rPr lang="en-GB" sz="1400" b="1" u="none" strike="noStrike">
                          <a:effectLst/>
                        </a:rPr>
                        <a:t>CKD</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13.8%</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13.1%</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15.0%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9.3%</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25294123"/>
                  </a:ext>
                </a:extLst>
              </a:tr>
              <a:tr h="216819">
                <a:tc>
                  <a:txBody>
                    <a:bodyPr/>
                    <a:lstStyle/>
                    <a:p>
                      <a:pPr marL="72000" algn="l" fontAlgn="b"/>
                      <a:r>
                        <a:rPr lang="en-GB" sz="1400" b="1" u="none" strike="noStrike">
                          <a:effectLst/>
                        </a:rPr>
                        <a:t>Hypertension</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61.7%</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61.0%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62.3%</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61.0%</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14795662"/>
                  </a:ext>
                </a:extLst>
              </a:tr>
              <a:tr h="216819">
                <a:tc>
                  <a:txBody>
                    <a:bodyPr/>
                    <a:lstStyle/>
                    <a:p>
                      <a:pPr marL="72000" algn="l" fontAlgn="b"/>
                      <a:r>
                        <a:rPr lang="en-GB" sz="1400" b="1" u="none" strike="noStrike">
                          <a:effectLst/>
                        </a:rPr>
                        <a:t>Diabetes</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35.4%</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28.0%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41.2%</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30.1%</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74520782"/>
                  </a:ext>
                </a:extLst>
              </a:tr>
              <a:tr h="216819">
                <a:tc>
                  <a:txBody>
                    <a:bodyPr/>
                    <a:lstStyle/>
                    <a:p>
                      <a:pPr marL="72000" algn="l" fontAlgn="b"/>
                      <a:r>
                        <a:rPr lang="en-GB" sz="1400" b="1" u="none" strike="noStrike">
                          <a:effectLst/>
                        </a:rPr>
                        <a:t>Obesity</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24.7%</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22.8%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27.3%</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15.9%</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63491291"/>
                  </a:ext>
                </a:extLst>
              </a:tr>
              <a:tr h="216819">
                <a:tc>
                  <a:txBody>
                    <a:bodyPr/>
                    <a:lstStyle/>
                    <a:p>
                      <a:pPr marL="72000" algn="l" fontAlgn="b"/>
                      <a:r>
                        <a:rPr lang="en-GB" sz="1400" b="1" u="none" strike="noStrike">
                          <a:effectLst/>
                        </a:rPr>
                        <a:t>Rheumatoid Arthritis</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3.8%</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3.1%</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3.9%</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6.6%</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69715843"/>
                  </a:ext>
                </a:extLst>
              </a:tr>
              <a:tr h="216819">
                <a:tc>
                  <a:txBody>
                    <a:bodyPr/>
                    <a:lstStyle/>
                    <a:p>
                      <a:pPr marL="72000" algn="l" fontAlgn="b"/>
                      <a:r>
                        <a:rPr lang="en-GB" sz="1400" b="1" u="none" strike="noStrike">
                          <a:effectLst/>
                        </a:rPr>
                        <a:t>Stroke</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31.2%</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28.1%</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33.8%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28.3%</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26991920"/>
                  </a:ext>
                </a:extLst>
              </a:tr>
            </a:tbl>
          </a:graphicData>
        </a:graphic>
      </p:graphicFrame>
      <p:sp>
        <p:nvSpPr>
          <p:cNvPr id="4" name="Content Placeholder 2">
            <a:extLst>
              <a:ext uri="{FF2B5EF4-FFF2-40B4-BE49-F238E27FC236}">
                <a16:creationId xmlns:a16="http://schemas.microsoft.com/office/drawing/2014/main" id="{059CC847-9E3B-911E-89C6-31DDB46E5E57}"/>
              </a:ext>
            </a:extLst>
          </p:cNvPr>
          <p:cNvSpPr txBox="1">
            <a:spLocks/>
          </p:cNvSpPr>
          <p:nvPr/>
        </p:nvSpPr>
        <p:spPr>
          <a:xfrm>
            <a:off x="7060676" y="777240"/>
            <a:ext cx="4609707" cy="5071942"/>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mn-lt"/>
              </a:rPr>
              <a:t>A high proportion of people on the EOL register have Cardiovascular, respiratory, renal or cancer diagnoses. The most common physical comorbidities within the EOL cohort are hypertension (62%,) cancer (51%) and chronic cardiac disease (44%)</a:t>
            </a:r>
          </a:p>
          <a:p>
            <a:r>
              <a:rPr lang="en-GB" sz="1800">
                <a:latin typeface="+mn-lt"/>
              </a:rPr>
              <a:t>Most of these conditions have prevalence's that are relatively similar in each place across HWE</a:t>
            </a:r>
          </a:p>
          <a:p>
            <a:r>
              <a:rPr lang="en-GB" sz="1800">
                <a:latin typeface="+mn-lt"/>
              </a:rPr>
              <a:t>Mental health conditions also have a high prevalence among people on the end of life register, with two in every five people (41%) having at least one mental health condition (MH Flag). </a:t>
            </a:r>
          </a:p>
          <a:p>
            <a:r>
              <a:rPr lang="en-GB" sz="1800">
                <a:latin typeface="+mn-lt"/>
              </a:rPr>
              <a:t>Dementia rates within the EOL population are lower than expected and may reflect under-recording and under-diagnosis. </a:t>
            </a:r>
          </a:p>
          <a:p>
            <a:endParaRPr lang="en-GB" sz="1800">
              <a:latin typeface="+mn-lt"/>
            </a:endParaRPr>
          </a:p>
          <a:p>
            <a:endParaRPr lang="en-GB" sz="1800">
              <a:latin typeface="+mn-lt"/>
            </a:endParaRPr>
          </a:p>
          <a:p>
            <a:endParaRPr lang="en-GB" sz="1800">
              <a:latin typeface="+mn-lt"/>
            </a:endParaRPr>
          </a:p>
          <a:p>
            <a:endParaRPr lang="en-GB" sz="1800">
              <a:latin typeface="+mn-lt"/>
            </a:endParaRPr>
          </a:p>
        </p:txBody>
      </p:sp>
      <p:sp>
        <p:nvSpPr>
          <p:cNvPr id="5" name="TextBox 4">
            <a:extLst>
              <a:ext uri="{FF2B5EF4-FFF2-40B4-BE49-F238E27FC236}">
                <a16:creationId xmlns:a16="http://schemas.microsoft.com/office/drawing/2014/main" id="{64C345C2-92F2-A172-4C74-0FC6669B3753}"/>
              </a:ext>
            </a:extLst>
          </p:cNvPr>
          <p:cNvSpPr txBox="1"/>
          <p:nvPr/>
        </p:nvSpPr>
        <p:spPr>
          <a:xfrm>
            <a:off x="453600" y="5298808"/>
            <a:ext cx="6291445" cy="307777"/>
          </a:xfrm>
          <a:prstGeom prst="rect">
            <a:avLst/>
          </a:prstGeom>
          <a:noFill/>
        </p:spPr>
        <p:txBody>
          <a:bodyPr wrap="square" rtlCol="0">
            <a:spAutoFit/>
          </a:bodyPr>
          <a:lstStyle/>
          <a:p>
            <a:r>
              <a:rPr lang="en-GB" sz="1400"/>
              <a:t>Source: HWE linked data, Jan 22</a:t>
            </a:r>
          </a:p>
        </p:txBody>
      </p:sp>
      <p:graphicFrame>
        <p:nvGraphicFramePr>
          <p:cNvPr id="6" name="Table 5">
            <a:extLst>
              <a:ext uri="{FF2B5EF4-FFF2-40B4-BE49-F238E27FC236}">
                <a16:creationId xmlns:a16="http://schemas.microsoft.com/office/drawing/2014/main" id="{9153B2A0-C9F9-AF1E-6AD2-B15CC0527FB6}"/>
              </a:ext>
            </a:extLst>
          </p:cNvPr>
          <p:cNvGraphicFramePr>
            <a:graphicFrameLocks noGrp="1"/>
          </p:cNvGraphicFramePr>
          <p:nvPr>
            <p:extLst>
              <p:ext uri="{D42A27DB-BD31-4B8C-83A1-F6EECF244321}">
                <p14:modId xmlns:p14="http://schemas.microsoft.com/office/powerpoint/2010/main" val="2380405308"/>
              </p:ext>
            </p:extLst>
          </p:nvPr>
        </p:nvGraphicFramePr>
        <p:xfrm>
          <a:off x="453600" y="3450616"/>
          <a:ext cx="6291445" cy="1848192"/>
        </p:xfrm>
        <a:graphic>
          <a:graphicData uri="http://schemas.openxmlformats.org/drawingml/2006/table">
            <a:tbl>
              <a:tblPr firstRow="1" bandRow="1">
                <a:tableStyleId>{B301B821-A1FF-4177-AEE7-76D212191A09}</a:tableStyleId>
              </a:tblPr>
              <a:tblGrid>
                <a:gridCol w="2676875">
                  <a:extLst>
                    <a:ext uri="{9D8B030D-6E8A-4147-A177-3AD203B41FA5}">
                      <a16:colId xmlns:a16="http://schemas.microsoft.com/office/drawing/2014/main" val="9102268"/>
                    </a:ext>
                  </a:extLst>
                </a:gridCol>
                <a:gridCol w="968189">
                  <a:extLst>
                    <a:ext uri="{9D8B030D-6E8A-4147-A177-3AD203B41FA5}">
                      <a16:colId xmlns:a16="http://schemas.microsoft.com/office/drawing/2014/main" val="4040899167"/>
                    </a:ext>
                  </a:extLst>
                </a:gridCol>
                <a:gridCol w="839096">
                  <a:extLst>
                    <a:ext uri="{9D8B030D-6E8A-4147-A177-3AD203B41FA5}">
                      <a16:colId xmlns:a16="http://schemas.microsoft.com/office/drawing/2014/main" val="3219433028"/>
                    </a:ext>
                  </a:extLst>
                </a:gridCol>
                <a:gridCol w="860612">
                  <a:extLst>
                    <a:ext uri="{9D8B030D-6E8A-4147-A177-3AD203B41FA5}">
                      <a16:colId xmlns:a16="http://schemas.microsoft.com/office/drawing/2014/main" val="1941450711"/>
                    </a:ext>
                  </a:extLst>
                </a:gridCol>
                <a:gridCol w="946673">
                  <a:extLst>
                    <a:ext uri="{9D8B030D-6E8A-4147-A177-3AD203B41FA5}">
                      <a16:colId xmlns:a16="http://schemas.microsoft.com/office/drawing/2014/main" val="3294899752"/>
                    </a:ext>
                  </a:extLst>
                </a:gridCol>
              </a:tblGrid>
              <a:tr h="0">
                <a:tc>
                  <a:txBody>
                    <a:bodyPr/>
                    <a:lstStyle/>
                    <a:p>
                      <a:pPr marL="72000" algn="l" fontAlgn="b"/>
                      <a:r>
                        <a:rPr lang="en-GB" sz="1400" b="1" u="none" strike="noStrike">
                          <a:effectLst/>
                        </a:rPr>
                        <a:t>Mental Health</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400" b="1" u="none" strike="noStrike">
                          <a:effectLst/>
                        </a:rPr>
                        <a:t>HWE</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400" b="1" u="none" strike="noStrike">
                          <a:effectLst/>
                        </a:rPr>
                        <a:t>ENH</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400" b="1" u="none" strike="noStrike">
                          <a:effectLst/>
                        </a:rPr>
                        <a:t>SWH</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400" b="1" u="none" strike="noStrike">
                          <a:effectLst/>
                        </a:rPr>
                        <a:t>WE</a:t>
                      </a:r>
                      <a:endParaRPr lang="en-GB"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88366642"/>
                  </a:ext>
                </a:extLst>
              </a:tr>
              <a:tr h="271202">
                <a:tc>
                  <a:txBody>
                    <a:bodyPr/>
                    <a:lstStyle/>
                    <a:p>
                      <a:pPr marL="72000" algn="l" fontAlgn="b"/>
                      <a:r>
                        <a:rPr lang="en-GB" sz="1400" b="1" u="none" strike="noStrike">
                          <a:effectLst/>
                        </a:rPr>
                        <a:t>Anxiety</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22.9%</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25.5%</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21.7%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19.8%</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04180289"/>
                  </a:ext>
                </a:extLst>
              </a:tr>
              <a:tr h="271202">
                <a:tc>
                  <a:txBody>
                    <a:bodyPr/>
                    <a:lstStyle/>
                    <a:p>
                      <a:pPr marL="72000" algn="l" fontAlgn="b"/>
                      <a:r>
                        <a:rPr lang="en-GB" sz="1400" b="1" u="none" strike="noStrike">
                          <a:effectLst/>
                        </a:rPr>
                        <a:t>Depression</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27.7%</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25.8%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29.7%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22.8%</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35860848"/>
                  </a:ext>
                </a:extLst>
              </a:tr>
              <a:tr h="271202">
                <a:tc>
                  <a:txBody>
                    <a:bodyPr/>
                    <a:lstStyle/>
                    <a:p>
                      <a:pPr marL="72000" algn="l" fontAlgn="b"/>
                      <a:r>
                        <a:rPr lang="en-GB" sz="1400" b="1" u="none" strike="noStrike">
                          <a:effectLst/>
                        </a:rPr>
                        <a:t>Dementia</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20.3%</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19.6%</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20.0%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25.1%</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52596959"/>
                  </a:ext>
                </a:extLst>
              </a:tr>
              <a:tr h="271202">
                <a:tc>
                  <a:txBody>
                    <a:bodyPr/>
                    <a:lstStyle/>
                    <a:p>
                      <a:pPr marL="72000" algn="l" fontAlgn="b"/>
                      <a:r>
                        <a:rPr lang="en-GB" sz="1400" b="1" u="none" strike="noStrike">
                          <a:effectLst/>
                        </a:rPr>
                        <a:t>Serious Mental Illness</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5.5%</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2.9%</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7.7%</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2.7%</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188829"/>
                  </a:ext>
                </a:extLst>
              </a:tr>
              <a:tr h="271202">
                <a:tc>
                  <a:txBody>
                    <a:bodyPr/>
                    <a:lstStyle/>
                    <a:p>
                      <a:pPr marL="72000" algn="l" fontAlgn="b"/>
                      <a:r>
                        <a:rPr lang="en-GB" sz="1400" b="1" u="none" strike="noStrike">
                          <a:effectLst/>
                        </a:rPr>
                        <a:t>Low Mood</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13.9%</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15.2%</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13.9%</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8.8%</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57249776"/>
                  </a:ext>
                </a:extLst>
              </a:tr>
              <a:tr h="271202">
                <a:tc>
                  <a:txBody>
                    <a:bodyPr/>
                    <a:lstStyle/>
                    <a:p>
                      <a:pPr marL="72000" algn="l" fontAlgn="b"/>
                      <a:r>
                        <a:rPr lang="en-GB" sz="1400" b="1" u="none" strike="noStrike">
                          <a:effectLst/>
                        </a:rPr>
                        <a:t>MH Flag</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b="1" u="none" strike="noStrike">
                          <a:effectLst/>
                        </a:rPr>
                        <a:t>41.2%</a:t>
                      </a:r>
                      <a:endParaRPr lang="en-GB" sz="14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42.9%</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41.3%</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r" fontAlgn="b"/>
                      <a:r>
                        <a:rPr lang="en-GB" sz="1400" u="none" strike="noStrike">
                          <a:effectLst/>
                        </a:rPr>
                        <a:t>33.4%</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92140298"/>
                  </a:ext>
                </a:extLst>
              </a:tr>
            </a:tbl>
          </a:graphicData>
        </a:graphic>
      </p:graphicFrame>
    </p:spTree>
    <p:extLst>
      <p:ext uri="{BB962C8B-B14F-4D97-AF65-F5344CB8AC3E}">
        <p14:creationId xmlns:p14="http://schemas.microsoft.com/office/powerpoint/2010/main" val="107899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F35A-1238-5A45-DA22-6C684DC79FE9}"/>
              </a:ext>
            </a:extLst>
          </p:cNvPr>
          <p:cNvSpPr>
            <a:spLocks noGrp="1"/>
          </p:cNvSpPr>
          <p:nvPr>
            <p:ph type="title"/>
          </p:nvPr>
        </p:nvSpPr>
        <p:spPr/>
        <p:txBody>
          <a:bodyPr/>
          <a:lstStyle/>
          <a:p>
            <a:r>
              <a:rPr lang="en-GB"/>
              <a:t>EOL Register Profile: Co-morbidities</a:t>
            </a:r>
          </a:p>
        </p:txBody>
      </p:sp>
      <p:sp>
        <p:nvSpPr>
          <p:cNvPr id="5" name="TextBox 4">
            <a:extLst>
              <a:ext uri="{FF2B5EF4-FFF2-40B4-BE49-F238E27FC236}">
                <a16:creationId xmlns:a16="http://schemas.microsoft.com/office/drawing/2014/main" id="{5A2BD64D-A137-D990-B0A2-42E37B88A61C}"/>
              </a:ext>
            </a:extLst>
          </p:cNvPr>
          <p:cNvSpPr txBox="1"/>
          <p:nvPr/>
        </p:nvSpPr>
        <p:spPr>
          <a:xfrm>
            <a:off x="453600" y="5174333"/>
            <a:ext cx="5747657" cy="307777"/>
          </a:xfrm>
          <a:prstGeom prst="rect">
            <a:avLst/>
          </a:prstGeom>
          <a:noFill/>
        </p:spPr>
        <p:txBody>
          <a:bodyPr wrap="square" rtlCol="0">
            <a:spAutoFit/>
          </a:bodyPr>
          <a:lstStyle/>
          <a:p>
            <a:r>
              <a:rPr lang="en-GB" sz="1400"/>
              <a:t>Source: HWE linked data, Jan 22</a:t>
            </a:r>
          </a:p>
        </p:txBody>
      </p:sp>
      <p:sp>
        <p:nvSpPr>
          <p:cNvPr id="6" name="Content Placeholder 2">
            <a:extLst>
              <a:ext uri="{FF2B5EF4-FFF2-40B4-BE49-F238E27FC236}">
                <a16:creationId xmlns:a16="http://schemas.microsoft.com/office/drawing/2014/main" id="{B03C4109-C154-5358-452F-65721B8EF9DF}"/>
              </a:ext>
            </a:extLst>
          </p:cNvPr>
          <p:cNvSpPr txBox="1">
            <a:spLocks/>
          </p:cNvSpPr>
          <p:nvPr/>
        </p:nvSpPr>
        <p:spPr>
          <a:xfrm>
            <a:off x="7850461" y="1544612"/>
            <a:ext cx="3887941" cy="3768775"/>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mn-lt"/>
              </a:rPr>
              <a:t>People who are nearing the end of their lives have a high level of multi-morbidity. </a:t>
            </a:r>
          </a:p>
          <a:p>
            <a:r>
              <a:rPr lang="en-GB" sz="1800">
                <a:latin typeface="+mn-lt"/>
              </a:rPr>
              <a:t>The majority of people living with 4 or more long term conditions. </a:t>
            </a:r>
          </a:p>
          <a:p>
            <a:endParaRPr lang="en-GB" sz="1800">
              <a:latin typeface="+mn-lt"/>
            </a:endParaRPr>
          </a:p>
        </p:txBody>
      </p:sp>
      <p:graphicFrame>
        <p:nvGraphicFramePr>
          <p:cNvPr id="4" name="Chart 3">
            <a:extLst>
              <a:ext uri="{FF2B5EF4-FFF2-40B4-BE49-F238E27FC236}">
                <a16:creationId xmlns:a16="http://schemas.microsoft.com/office/drawing/2014/main" id="{E0742571-690E-A0EA-9384-62AF5938F864}"/>
              </a:ext>
            </a:extLst>
          </p:cNvPr>
          <p:cNvGraphicFramePr>
            <a:graphicFrameLocks/>
          </p:cNvGraphicFramePr>
          <p:nvPr>
            <p:extLst>
              <p:ext uri="{D42A27DB-BD31-4B8C-83A1-F6EECF244321}">
                <p14:modId xmlns:p14="http://schemas.microsoft.com/office/powerpoint/2010/main" val="424173239"/>
              </p:ext>
            </p:extLst>
          </p:nvPr>
        </p:nvGraphicFramePr>
        <p:xfrm>
          <a:off x="453601" y="1544612"/>
          <a:ext cx="7184986" cy="3629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9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EE6C-FFD5-0EDD-BF48-270EF9E9667E}"/>
              </a:ext>
            </a:extLst>
          </p:cNvPr>
          <p:cNvSpPr>
            <a:spLocks noGrp="1"/>
          </p:cNvSpPr>
          <p:nvPr>
            <p:ph type="title"/>
          </p:nvPr>
        </p:nvSpPr>
        <p:spPr/>
        <p:txBody>
          <a:bodyPr/>
          <a:lstStyle/>
          <a:p>
            <a:r>
              <a:rPr lang="en-GB"/>
              <a:t>EOL Register Profile</a:t>
            </a:r>
            <a:r>
              <a:rPr lang="en-GB" b="0"/>
              <a:t>: </a:t>
            </a:r>
            <a:r>
              <a:rPr lang="en-GB"/>
              <a:t>Social Indicators</a:t>
            </a:r>
          </a:p>
        </p:txBody>
      </p:sp>
      <p:graphicFrame>
        <p:nvGraphicFramePr>
          <p:cNvPr id="3" name="Table 2">
            <a:extLst>
              <a:ext uri="{FF2B5EF4-FFF2-40B4-BE49-F238E27FC236}">
                <a16:creationId xmlns:a16="http://schemas.microsoft.com/office/drawing/2014/main" id="{144ED0F6-B077-A62C-4BDD-723A736B1D9C}"/>
              </a:ext>
            </a:extLst>
          </p:cNvPr>
          <p:cNvGraphicFramePr>
            <a:graphicFrameLocks noGrp="1"/>
          </p:cNvGraphicFramePr>
          <p:nvPr>
            <p:extLst>
              <p:ext uri="{D42A27DB-BD31-4B8C-83A1-F6EECF244321}">
                <p14:modId xmlns:p14="http://schemas.microsoft.com/office/powerpoint/2010/main" val="1677502790"/>
              </p:ext>
            </p:extLst>
          </p:nvPr>
        </p:nvGraphicFramePr>
        <p:xfrm>
          <a:off x="453600" y="1529379"/>
          <a:ext cx="7119786" cy="3017520"/>
        </p:xfrm>
        <a:graphic>
          <a:graphicData uri="http://schemas.openxmlformats.org/drawingml/2006/table">
            <a:tbl>
              <a:tblPr firstRow="1" bandRow="1">
                <a:tableStyleId>{B301B821-A1FF-4177-AEE7-76D212191A09}</a:tableStyleId>
              </a:tblPr>
              <a:tblGrid>
                <a:gridCol w="3493794">
                  <a:extLst>
                    <a:ext uri="{9D8B030D-6E8A-4147-A177-3AD203B41FA5}">
                      <a16:colId xmlns:a16="http://schemas.microsoft.com/office/drawing/2014/main" val="743681788"/>
                    </a:ext>
                  </a:extLst>
                </a:gridCol>
                <a:gridCol w="906498">
                  <a:extLst>
                    <a:ext uri="{9D8B030D-6E8A-4147-A177-3AD203B41FA5}">
                      <a16:colId xmlns:a16="http://schemas.microsoft.com/office/drawing/2014/main" val="3836391482"/>
                    </a:ext>
                  </a:extLst>
                </a:gridCol>
                <a:gridCol w="906498">
                  <a:extLst>
                    <a:ext uri="{9D8B030D-6E8A-4147-A177-3AD203B41FA5}">
                      <a16:colId xmlns:a16="http://schemas.microsoft.com/office/drawing/2014/main" val="780160795"/>
                    </a:ext>
                  </a:extLst>
                </a:gridCol>
                <a:gridCol w="906498">
                  <a:extLst>
                    <a:ext uri="{9D8B030D-6E8A-4147-A177-3AD203B41FA5}">
                      <a16:colId xmlns:a16="http://schemas.microsoft.com/office/drawing/2014/main" val="576940772"/>
                    </a:ext>
                  </a:extLst>
                </a:gridCol>
                <a:gridCol w="906498">
                  <a:extLst>
                    <a:ext uri="{9D8B030D-6E8A-4147-A177-3AD203B41FA5}">
                      <a16:colId xmlns:a16="http://schemas.microsoft.com/office/drawing/2014/main" val="2032364318"/>
                    </a:ext>
                  </a:extLst>
                </a:gridCol>
              </a:tblGrid>
              <a:tr h="182880">
                <a:tc>
                  <a:txBody>
                    <a:bodyPr/>
                    <a:lstStyle/>
                    <a:p>
                      <a:pPr marL="72000" algn="l" fontAlgn="b"/>
                      <a:r>
                        <a:rPr lang="en-GB" sz="1600" b="1" u="none" strike="noStrike">
                          <a:effectLst/>
                        </a:rPr>
                        <a:t>Wider and Social determinants</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HWE</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ENH</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SWH</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WE</a:t>
                      </a:r>
                      <a:endParaRPr lang="en-GB" sz="16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88876580"/>
                  </a:ext>
                </a:extLst>
              </a:tr>
              <a:tr h="182880">
                <a:tc>
                  <a:txBody>
                    <a:bodyPr/>
                    <a:lstStyle/>
                    <a:p>
                      <a:pPr marL="72000" algn="l" fontAlgn="b"/>
                      <a:r>
                        <a:rPr lang="en-GB" sz="1600" b="1" u="none" strike="noStrike">
                          <a:effectLst/>
                        </a:rPr>
                        <a:t>Has A Carer</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22.3%</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29.4%</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20.0%</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7.6%</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57163003"/>
                  </a:ext>
                </a:extLst>
              </a:tr>
              <a:tr h="182880">
                <a:tc>
                  <a:txBody>
                    <a:bodyPr/>
                    <a:lstStyle/>
                    <a:p>
                      <a:pPr marL="72000" algn="l" fontAlgn="b"/>
                      <a:r>
                        <a:rPr lang="en-GB" sz="1600" b="1" u="none" strike="noStrike">
                          <a:effectLst/>
                        </a:rPr>
                        <a:t>Is A Carer</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12.6%</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20.9%</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8.9%</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2.4%</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32346043"/>
                  </a:ext>
                </a:extLst>
              </a:tr>
              <a:tr h="182880">
                <a:tc>
                  <a:txBody>
                    <a:bodyPr/>
                    <a:lstStyle/>
                    <a:p>
                      <a:pPr marL="72000" algn="l" fontAlgn="b"/>
                      <a:r>
                        <a:rPr lang="en-GB" sz="1600" b="1" u="none" strike="noStrike">
                          <a:effectLst/>
                        </a:rPr>
                        <a:t>MED3 Not Fit For Work (ever)</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14.7%</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11.6%</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18.2%</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5.6%</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62060591"/>
                  </a:ext>
                </a:extLst>
              </a:tr>
              <a:tr h="182880">
                <a:tc>
                  <a:txBody>
                    <a:bodyPr/>
                    <a:lstStyle/>
                    <a:p>
                      <a:pPr marL="72000" algn="l" fontAlgn="b"/>
                      <a:r>
                        <a:rPr lang="en-GB" sz="1600" b="1" u="none" strike="noStrike">
                          <a:effectLst/>
                        </a:rPr>
                        <a:t>MED3 Not Fit For Work In Last Year</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4.1%</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3.8%</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4.6%</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2.3%</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26073797"/>
                  </a:ext>
                </a:extLst>
              </a:tr>
              <a:tr h="182880">
                <a:tc>
                  <a:txBody>
                    <a:bodyPr/>
                    <a:lstStyle/>
                    <a:p>
                      <a:pPr marL="72000" algn="l" fontAlgn="b"/>
                      <a:r>
                        <a:rPr lang="en-GB" sz="1600" b="1" u="none" strike="noStrike">
                          <a:effectLst/>
                        </a:rPr>
                        <a:t>MED3 Not Fit For Work in Last 6 Months</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3.2%</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3.1%</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3.5%</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1.3%</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83813034"/>
                  </a:ext>
                </a:extLst>
              </a:tr>
              <a:tr h="182880">
                <a:tc>
                  <a:txBody>
                    <a:bodyPr/>
                    <a:lstStyle/>
                    <a:p>
                      <a:pPr marL="72000" algn="l" fontAlgn="b"/>
                      <a:r>
                        <a:rPr lang="en-GB" sz="1600" b="1" u="none" strike="noStrike">
                          <a:effectLst/>
                        </a:rPr>
                        <a:t>Average  No. of </a:t>
                      </a:r>
                      <a:r>
                        <a:rPr lang="en-GB" sz="1600" b="1" u="none" strike="noStrike" err="1">
                          <a:effectLst/>
                        </a:rPr>
                        <a:t>eFI</a:t>
                      </a:r>
                      <a:r>
                        <a:rPr lang="en-GB" sz="1600" b="1" u="none" strike="noStrike">
                          <a:effectLst/>
                        </a:rPr>
                        <a:t> Deficits (max=36)</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9.7</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10.8</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9.1</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8.5 </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62386092"/>
                  </a:ext>
                </a:extLst>
              </a:tr>
              <a:tr h="182880">
                <a:tc>
                  <a:txBody>
                    <a:bodyPr/>
                    <a:lstStyle/>
                    <a:p>
                      <a:pPr marL="72000" algn="l" fontAlgn="b"/>
                      <a:r>
                        <a:rPr lang="en-GB" sz="1600" b="1" u="none" strike="noStrike">
                          <a:effectLst/>
                        </a:rPr>
                        <a:t>EFI - Housebound</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13.3%</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17.7%</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11.1%</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9.1%</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40734250"/>
                  </a:ext>
                </a:extLst>
              </a:tr>
              <a:tr h="182880">
                <a:tc>
                  <a:txBody>
                    <a:bodyPr/>
                    <a:lstStyle/>
                    <a:p>
                      <a:pPr marL="72000" algn="l" fontAlgn="b"/>
                      <a:r>
                        <a:rPr lang="en-GB" sz="1600" b="1" u="none" strike="noStrike">
                          <a:effectLst/>
                        </a:rPr>
                        <a:t>EFI - Social Vulnerability</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20.9%</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20.5%</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23.0%</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10.2%</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3967079"/>
                  </a:ext>
                </a:extLst>
              </a:tr>
              <a:tr h="182880">
                <a:tc>
                  <a:txBody>
                    <a:bodyPr/>
                    <a:lstStyle/>
                    <a:p>
                      <a:pPr marL="72000" algn="l" fontAlgn="b"/>
                      <a:r>
                        <a:rPr lang="en-GB" sz="1600" b="1" u="none" strike="noStrike">
                          <a:effectLst/>
                        </a:rPr>
                        <a:t>Children In Poverty</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14.7</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16.8</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12.7</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11.76 </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2824203"/>
                  </a:ext>
                </a:extLst>
              </a:tr>
              <a:tr h="182880">
                <a:tc>
                  <a:txBody>
                    <a:bodyPr/>
                    <a:lstStyle/>
                    <a:p>
                      <a:pPr marL="72000" algn="l" fontAlgn="b"/>
                      <a:r>
                        <a:rPr lang="en-GB" sz="1600" b="1" u="none" strike="noStrike">
                          <a:effectLst/>
                        </a:rPr>
                        <a:t>Housing Fuel Poverty</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11.0</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11.5</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10.5</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12.17 </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77538762"/>
                  </a:ext>
                </a:extLst>
              </a:tr>
              <a:tr h="182880">
                <a:tc>
                  <a:txBody>
                    <a:bodyPr/>
                    <a:lstStyle/>
                    <a:p>
                      <a:pPr marL="72000" algn="l" fontAlgn="b"/>
                      <a:r>
                        <a:rPr lang="en-GB" sz="1600" b="1" u="none" strike="noStrike">
                          <a:effectLst/>
                        </a:rPr>
                        <a:t>One Person Household</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b="1" u="none" strike="noStrike">
                          <a:effectLst/>
                        </a:rPr>
                        <a:t>28.3</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28.6</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28.2</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marL="72000" algn="ctr" fontAlgn="b"/>
                      <a:r>
                        <a:rPr lang="en-GB" sz="1600" u="none" strike="noStrike">
                          <a:effectLst/>
                        </a:rPr>
                        <a:t>27.31 </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2148949"/>
                  </a:ext>
                </a:extLst>
              </a:tr>
            </a:tbl>
          </a:graphicData>
        </a:graphic>
      </p:graphicFrame>
      <p:sp>
        <p:nvSpPr>
          <p:cNvPr id="4" name="Content Placeholder 2">
            <a:extLst>
              <a:ext uri="{FF2B5EF4-FFF2-40B4-BE49-F238E27FC236}">
                <a16:creationId xmlns:a16="http://schemas.microsoft.com/office/drawing/2014/main" id="{62E1C600-033C-B53C-CDBD-C0AF863CB080}"/>
              </a:ext>
            </a:extLst>
          </p:cNvPr>
          <p:cNvSpPr txBox="1">
            <a:spLocks/>
          </p:cNvSpPr>
          <p:nvPr/>
        </p:nvSpPr>
        <p:spPr>
          <a:xfrm>
            <a:off x="7673419" y="1278642"/>
            <a:ext cx="4148283" cy="3518993"/>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mn-lt"/>
              </a:rPr>
              <a:t>Roughly a quarter of EOL patients in HWE have a carer, although there is variation at place level (29.4% in ENH vs. 7.6% in WE) with variation likely to be due to coding and data quality.</a:t>
            </a:r>
          </a:p>
          <a:p>
            <a:r>
              <a:rPr lang="en-GB" sz="1800">
                <a:latin typeface="+mn-lt"/>
              </a:rPr>
              <a:t>Around 1 in 8 of the EOL cohort are a carer themselves. ENH has a particularly high rate of people who are at the end of their lives and a carer (20.9%).</a:t>
            </a:r>
          </a:p>
          <a:p>
            <a:r>
              <a:rPr lang="en-GB" sz="1800">
                <a:latin typeface="+mn-lt"/>
              </a:rPr>
              <a:t>Nearly 1 in 7 patients classified as EOL are housebound and 1 in 5 are socially vulnerable. </a:t>
            </a:r>
          </a:p>
          <a:p>
            <a:endParaRPr lang="en-GB" sz="1800">
              <a:latin typeface="+mn-lt"/>
            </a:endParaRPr>
          </a:p>
          <a:p>
            <a:endParaRPr lang="en-GB" sz="1800">
              <a:latin typeface="+mn-lt"/>
            </a:endParaRPr>
          </a:p>
          <a:p>
            <a:endParaRPr lang="en-GB" sz="1800">
              <a:latin typeface="+mn-lt"/>
            </a:endParaRPr>
          </a:p>
          <a:p>
            <a:endParaRPr lang="en-GB" sz="1800">
              <a:latin typeface="+mn-lt"/>
            </a:endParaRPr>
          </a:p>
          <a:p>
            <a:endParaRPr lang="en-GB" sz="1800">
              <a:latin typeface="+mn-lt"/>
            </a:endParaRPr>
          </a:p>
        </p:txBody>
      </p:sp>
      <p:sp>
        <p:nvSpPr>
          <p:cNvPr id="5" name="TextBox 4">
            <a:extLst>
              <a:ext uri="{FF2B5EF4-FFF2-40B4-BE49-F238E27FC236}">
                <a16:creationId xmlns:a16="http://schemas.microsoft.com/office/drawing/2014/main" id="{F8996869-A13C-B809-FEE4-9D209E0C57EE}"/>
              </a:ext>
            </a:extLst>
          </p:cNvPr>
          <p:cNvSpPr txBox="1"/>
          <p:nvPr/>
        </p:nvSpPr>
        <p:spPr>
          <a:xfrm>
            <a:off x="453600" y="4546899"/>
            <a:ext cx="7119786" cy="307777"/>
          </a:xfrm>
          <a:prstGeom prst="rect">
            <a:avLst/>
          </a:prstGeom>
          <a:noFill/>
        </p:spPr>
        <p:txBody>
          <a:bodyPr wrap="square" rtlCol="0">
            <a:spAutoFit/>
          </a:bodyPr>
          <a:lstStyle/>
          <a:p>
            <a:r>
              <a:rPr lang="en-GB" sz="1400"/>
              <a:t>Source: HWE linked data, Jan 22</a:t>
            </a:r>
          </a:p>
        </p:txBody>
      </p:sp>
    </p:spTree>
    <p:extLst>
      <p:ext uri="{BB962C8B-B14F-4D97-AF65-F5344CB8AC3E}">
        <p14:creationId xmlns:p14="http://schemas.microsoft.com/office/powerpoint/2010/main" val="165169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E45A-91D3-EDFA-7092-0E01ECBFD7A3}"/>
              </a:ext>
            </a:extLst>
          </p:cNvPr>
          <p:cNvSpPr>
            <a:spLocks noGrp="1"/>
          </p:cNvSpPr>
          <p:nvPr>
            <p:ph type="ctrTitle"/>
          </p:nvPr>
        </p:nvSpPr>
        <p:spPr/>
        <p:txBody>
          <a:bodyPr>
            <a:normAutofit/>
          </a:bodyPr>
          <a:lstStyle/>
          <a:p>
            <a:r>
              <a:rPr lang="en-GB" sz="3600"/>
              <a:t>3. Proactive and Advanced Care Planning</a:t>
            </a:r>
          </a:p>
        </p:txBody>
      </p:sp>
      <p:sp>
        <p:nvSpPr>
          <p:cNvPr id="3" name="Subtitle 2">
            <a:extLst>
              <a:ext uri="{FF2B5EF4-FFF2-40B4-BE49-F238E27FC236}">
                <a16:creationId xmlns:a16="http://schemas.microsoft.com/office/drawing/2014/main" id="{01641BEC-7A58-66D7-1D2E-A4A894726D0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82354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EC31-C2ED-1DB0-BE41-9E8F84068BB4}"/>
              </a:ext>
            </a:extLst>
          </p:cNvPr>
          <p:cNvSpPr>
            <a:spLocks noGrp="1"/>
          </p:cNvSpPr>
          <p:nvPr>
            <p:ph type="title"/>
          </p:nvPr>
        </p:nvSpPr>
        <p:spPr/>
        <p:txBody>
          <a:bodyPr/>
          <a:lstStyle/>
          <a:p>
            <a:r>
              <a:rPr lang="en-GB"/>
              <a:t>Proactive and Advanced Care Planning: Summary </a:t>
            </a:r>
          </a:p>
        </p:txBody>
      </p:sp>
      <p:sp>
        <p:nvSpPr>
          <p:cNvPr id="3" name="Content Placeholder 2">
            <a:extLst>
              <a:ext uri="{FF2B5EF4-FFF2-40B4-BE49-F238E27FC236}">
                <a16:creationId xmlns:a16="http://schemas.microsoft.com/office/drawing/2014/main" id="{AF136B44-816C-DDF7-7E11-C6EF4BC6F54D}"/>
              </a:ext>
            </a:extLst>
          </p:cNvPr>
          <p:cNvSpPr>
            <a:spLocks noGrp="1"/>
          </p:cNvSpPr>
          <p:nvPr>
            <p:ph idx="1"/>
          </p:nvPr>
        </p:nvSpPr>
        <p:spPr/>
        <p:txBody>
          <a:bodyPr/>
          <a:lstStyle/>
          <a:p>
            <a:r>
              <a:rPr lang="en-GB">
                <a:latin typeface="+mn-lt"/>
              </a:rPr>
              <a:t>Advance care planning ensures that the needs of people on the end of life register are identified and plans are in place to meet those needs, including respecting wishes at the very end of life. </a:t>
            </a:r>
            <a:endParaRPr lang="en-GB" sz="1400">
              <a:latin typeface="+mn-lt"/>
            </a:endParaRPr>
          </a:p>
          <a:p>
            <a:r>
              <a:rPr lang="en-GB" sz="1400">
                <a:latin typeface="+mn-lt"/>
              </a:rPr>
              <a:t>In all places, there is room for improvement in recording GSF prognostic indicator for those on the EOL register. However, rates of completion are lowest in SWH. Recording the GSF prognostic indicator supports with advance care planning by ensuring that appropriate discussions are had with the patient and family/carers and care and support is in place to meet specific needs. </a:t>
            </a:r>
          </a:p>
          <a:p>
            <a:r>
              <a:rPr lang="en-GB">
                <a:latin typeface="+mn-lt"/>
              </a:rPr>
              <a:t>Very few patients on the end of life register are recorded as having a care plan done (27%-15% across the three places). </a:t>
            </a:r>
          </a:p>
          <a:p>
            <a:r>
              <a:rPr lang="en-GB">
                <a:latin typeface="+mn-lt"/>
              </a:rPr>
              <a:t>In all places, &gt;50% of those on the EOL register have resus status recorded.</a:t>
            </a:r>
          </a:p>
          <a:p>
            <a:r>
              <a:rPr lang="en-GB">
                <a:latin typeface="+mn-lt"/>
              </a:rPr>
              <a:t>HWE has been very successful in appointing palliative and end of life care leads in practices</a:t>
            </a:r>
          </a:p>
          <a:p>
            <a:endParaRPr lang="en-GB" sz="1400">
              <a:latin typeface="+mn-lt"/>
            </a:endParaRPr>
          </a:p>
          <a:p>
            <a:endParaRPr lang="en-GB" sz="1400">
              <a:latin typeface="+mn-lt"/>
            </a:endParaRPr>
          </a:p>
          <a:p>
            <a:endParaRPr lang="en-GB" sz="1400">
              <a:latin typeface="+mn-lt"/>
            </a:endParaRPr>
          </a:p>
          <a:p>
            <a:endParaRPr lang="en-GB">
              <a:latin typeface="+mn-lt"/>
            </a:endParaRPr>
          </a:p>
        </p:txBody>
      </p:sp>
    </p:spTree>
    <p:extLst>
      <p:ext uri="{BB962C8B-B14F-4D97-AF65-F5344CB8AC3E}">
        <p14:creationId xmlns:p14="http://schemas.microsoft.com/office/powerpoint/2010/main" val="362997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E185-96CE-ABA3-BA8F-6361A4F0D820}"/>
              </a:ext>
            </a:extLst>
          </p:cNvPr>
          <p:cNvSpPr>
            <a:spLocks noGrp="1"/>
          </p:cNvSpPr>
          <p:nvPr>
            <p:ph type="title"/>
          </p:nvPr>
        </p:nvSpPr>
        <p:spPr/>
        <p:txBody>
          <a:bodyPr/>
          <a:lstStyle/>
          <a:p>
            <a:r>
              <a:rPr lang="en-GB"/>
              <a:t>Proactive and Advanced Care Planning: What is ‘good’ care?</a:t>
            </a:r>
          </a:p>
        </p:txBody>
      </p:sp>
      <p:sp>
        <p:nvSpPr>
          <p:cNvPr id="3" name="Content Placeholder 2">
            <a:extLst>
              <a:ext uri="{FF2B5EF4-FFF2-40B4-BE49-F238E27FC236}">
                <a16:creationId xmlns:a16="http://schemas.microsoft.com/office/drawing/2014/main" id="{595E9404-552A-2FB6-8EBA-DD67DD438784}"/>
              </a:ext>
            </a:extLst>
          </p:cNvPr>
          <p:cNvSpPr>
            <a:spLocks noGrp="1"/>
          </p:cNvSpPr>
          <p:nvPr>
            <p:ph idx="1"/>
          </p:nvPr>
        </p:nvSpPr>
        <p:spPr/>
        <p:txBody>
          <a:bodyPr>
            <a:normAutofit/>
          </a:bodyPr>
          <a:lstStyle/>
          <a:p>
            <a:r>
              <a:rPr lang="en-GB">
                <a:latin typeface="+mn-lt"/>
              </a:rPr>
              <a:t>People who are nearing the end of life or requiring palliative care support benefit from proactive management and advance care planning. Good quality care for this group of people is outlined in the Gold Standards Framework and Advance Care Planning (ACP). Good care for people at the end of life includes: </a:t>
            </a:r>
          </a:p>
          <a:p>
            <a:pPr lvl="1"/>
            <a:r>
              <a:rPr lang="en-GB">
                <a:latin typeface="+mn-lt"/>
              </a:rPr>
              <a:t>Minimum of an annual review, with increased frequency of review and ACP according to GSF status. </a:t>
            </a:r>
          </a:p>
          <a:p>
            <a:pPr lvl="1"/>
            <a:r>
              <a:rPr lang="en-GB">
                <a:latin typeface="+mn-lt"/>
              </a:rPr>
              <a:t>Advance care planning encompassing the following care processes, as a minimum. </a:t>
            </a:r>
          </a:p>
          <a:p>
            <a:pPr lvl="2"/>
            <a:r>
              <a:rPr lang="en-GB">
                <a:latin typeface="+mn-lt"/>
              </a:rPr>
              <a:t>Up to date GSF status</a:t>
            </a:r>
          </a:p>
          <a:p>
            <a:pPr lvl="2"/>
            <a:r>
              <a:rPr lang="en-GB">
                <a:latin typeface="+mn-lt"/>
              </a:rPr>
              <a:t>A current DNACPR status, Preferred place of care (PPC) status, Preferred place of death (PPD) status. </a:t>
            </a:r>
          </a:p>
          <a:p>
            <a:pPr lvl="2"/>
            <a:r>
              <a:rPr lang="en-GB">
                <a:latin typeface="+mn-lt"/>
              </a:rPr>
              <a:t>People who are in the last weeks or days of life (GSF amber or red) should be considered for anticipatory medications </a:t>
            </a:r>
          </a:p>
          <a:p>
            <a:pPr lvl="1"/>
            <a:r>
              <a:rPr lang="en-GB">
                <a:latin typeface="+mn-lt"/>
              </a:rPr>
              <a:t>People on the end of life register should be discussed as part of an MDT, with the frequency of discussion determined by needs and reflecting the GSF status. </a:t>
            </a:r>
          </a:p>
          <a:p>
            <a:pPr lvl="1"/>
            <a:r>
              <a:rPr lang="en-GB">
                <a:latin typeface="+mn-lt"/>
              </a:rPr>
              <a:t>Recording of information on an individual’s ACP and GSF status in the clinical record and sharing of this across providers. </a:t>
            </a:r>
          </a:p>
          <a:p>
            <a:r>
              <a:rPr lang="en-GB">
                <a:latin typeface="+mn-lt"/>
              </a:rPr>
              <a:t>These care processes are locally commissioned in primary care through the enhanced commissioning framework. </a:t>
            </a:r>
          </a:p>
        </p:txBody>
      </p:sp>
    </p:spTree>
    <p:extLst>
      <p:ext uri="{BB962C8B-B14F-4D97-AF65-F5344CB8AC3E}">
        <p14:creationId xmlns:p14="http://schemas.microsoft.com/office/powerpoint/2010/main" val="881801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58EB-91EC-CE85-9C3A-506E9EF45249}"/>
              </a:ext>
            </a:extLst>
          </p:cNvPr>
          <p:cNvSpPr>
            <a:spLocks noGrp="1"/>
          </p:cNvSpPr>
          <p:nvPr>
            <p:ph type="title"/>
          </p:nvPr>
        </p:nvSpPr>
        <p:spPr/>
        <p:txBody>
          <a:bodyPr/>
          <a:lstStyle/>
          <a:p>
            <a:r>
              <a:rPr lang="en-GB"/>
              <a:t>Proactive and Advanced Care Planning: GSF status recorded in the last 12 months* </a:t>
            </a:r>
          </a:p>
        </p:txBody>
      </p:sp>
      <p:graphicFrame>
        <p:nvGraphicFramePr>
          <p:cNvPr id="3" name="Table 2">
            <a:extLst>
              <a:ext uri="{FF2B5EF4-FFF2-40B4-BE49-F238E27FC236}">
                <a16:creationId xmlns:a16="http://schemas.microsoft.com/office/drawing/2014/main" id="{93DE9910-ED46-8393-0502-2B50D2CA3272}"/>
              </a:ext>
            </a:extLst>
          </p:cNvPr>
          <p:cNvGraphicFramePr>
            <a:graphicFrameLocks noGrp="1"/>
          </p:cNvGraphicFramePr>
          <p:nvPr>
            <p:extLst>
              <p:ext uri="{D42A27DB-BD31-4B8C-83A1-F6EECF244321}">
                <p14:modId xmlns:p14="http://schemas.microsoft.com/office/powerpoint/2010/main" val="3701645943"/>
              </p:ext>
            </p:extLst>
          </p:nvPr>
        </p:nvGraphicFramePr>
        <p:xfrm>
          <a:off x="695484" y="7163806"/>
          <a:ext cx="3768715" cy="1981200"/>
        </p:xfrm>
        <a:graphic>
          <a:graphicData uri="http://schemas.openxmlformats.org/drawingml/2006/table">
            <a:tbl>
              <a:tblPr>
                <a:tableStyleId>{5DA37D80-6434-44D0-A028-1B22A696006F}</a:tableStyleId>
              </a:tblPr>
              <a:tblGrid>
                <a:gridCol w="1977643">
                  <a:extLst>
                    <a:ext uri="{9D8B030D-6E8A-4147-A177-3AD203B41FA5}">
                      <a16:colId xmlns:a16="http://schemas.microsoft.com/office/drawing/2014/main" val="1964966208"/>
                    </a:ext>
                  </a:extLst>
                </a:gridCol>
                <a:gridCol w="1791072">
                  <a:extLst>
                    <a:ext uri="{9D8B030D-6E8A-4147-A177-3AD203B41FA5}">
                      <a16:colId xmlns:a16="http://schemas.microsoft.com/office/drawing/2014/main" val="2461388514"/>
                    </a:ext>
                  </a:extLst>
                </a:gridCol>
              </a:tblGrid>
              <a:tr h="914400">
                <a:tc>
                  <a:txBody>
                    <a:bodyPr/>
                    <a:lstStyle/>
                    <a:p>
                      <a:pPr algn="ctr" fontAlgn="ctr"/>
                      <a:r>
                        <a:rPr lang="en-GB" sz="1600" b="1" u="none" strike="noStrike">
                          <a:effectLst/>
                        </a:rPr>
                        <a:t>Sub-ICB</a:t>
                      </a:r>
                      <a:endParaRPr lang="en-GB" sz="16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a:effectLst/>
                        </a:rPr>
                        <a:t>ECF 2022-23: % of patients on the </a:t>
                      </a:r>
                      <a:r>
                        <a:rPr lang="en-GB" sz="1600" b="1" u="none" strike="noStrike" err="1">
                          <a:effectLst/>
                        </a:rPr>
                        <a:t>EoL</a:t>
                      </a:r>
                      <a:r>
                        <a:rPr lang="en-GB" sz="1600" b="1" u="none" strike="noStrike">
                          <a:effectLst/>
                        </a:rPr>
                        <a:t> register who have a GSF prognostic indicator recorded</a:t>
                      </a:r>
                      <a:endParaRPr lang="en-GB" sz="16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26982006"/>
                  </a:ext>
                </a:extLst>
              </a:tr>
              <a:tr h="182880">
                <a:tc>
                  <a:txBody>
                    <a:bodyPr/>
                    <a:lstStyle/>
                    <a:p>
                      <a:pPr algn="l" fontAlgn="b"/>
                      <a:r>
                        <a:rPr lang="en-GB" sz="1600" b="1" u="none" strike="noStrike">
                          <a:effectLst/>
                        </a:rPr>
                        <a:t>WEST ESSEX</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a:effectLst/>
                        </a:rPr>
                        <a:t>54.5%</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53283651"/>
                  </a:ext>
                </a:extLst>
              </a:tr>
              <a:tr h="182880">
                <a:tc>
                  <a:txBody>
                    <a:bodyPr/>
                    <a:lstStyle/>
                    <a:p>
                      <a:pPr algn="l" fontAlgn="b"/>
                      <a:r>
                        <a:rPr lang="en-GB" sz="1600" b="1" u="none" strike="noStrike">
                          <a:effectLst/>
                        </a:rPr>
                        <a:t>EAST &amp; NORTH HERTS</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a:effectLst/>
                        </a:rPr>
                        <a:t>50.3%</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22994568"/>
                  </a:ext>
                </a:extLst>
              </a:tr>
              <a:tr h="182880">
                <a:tc>
                  <a:txBody>
                    <a:bodyPr/>
                    <a:lstStyle/>
                    <a:p>
                      <a:pPr algn="l" fontAlgn="b"/>
                      <a:r>
                        <a:rPr lang="en-GB" sz="1600" b="1" u="none" strike="noStrike">
                          <a:effectLst/>
                        </a:rPr>
                        <a:t>SOUTH &amp; WEST HERTS</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a:effectLst/>
                        </a:rPr>
                        <a:t>31.6%</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76250392"/>
                  </a:ext>
                </a:extLst>
              </a:tr>
            </a:tbl>
          </a:graphicData>
        </a:graphic>
      </p:graphicFrame>
      <p:sp>
        <p:nvSpPr>
          <p:cNvPr id="4" name="TextBox 3">
            <a:extLst>
              <a:ext uri="{FF2B5EF4-FFF2-40B4-BE49-F238E27FC236}">
                <a16:creationId xmlns:a16="http://schemas.microsoft.com/office/drawing/2014/main" id="{7187E45D-2BFE-8E15-336F-9472233D00B5}"/>
              </a:ext>
            </a:extLst>
          </p:cNvPr>
          <p:cNvSpPr txBox="1"/>
          <p:nvPr/>
        </p:nvSpPr>
        <p:spPr>
          <a:xfrm>
            <a:off x="121187" y="5439086"/>
            <a:ext cx="5596568" cy="307777"/>
          </a:xfrm>
          <a:prstGeom prst="rect">
            <a:avLst/>
          </a:prstGeom>
          <a:noFill/>
        </p:spPr>
        <p:txBody>
          <a:bodyPr wrap="square" rtlCol="0">
            <a:spAutoFit/>
          </a:bodyPr>
          <a:lstStyle/>
          <a:p>
            <a:r>
              <a:rPr lang="en-GB" sz="1400"/>
              <a:t>Source: General practice data, via Ardens Manager. 2022/23</a:t>
            </a:r>
          </a:p>
        </p:txBody>
      </p:sp>
      <p:sp>
        <p:nvSpPr>
          <p:cNvPr id="5" name="Content Placeholder 2">
            <a:extLst>
              <a:ext uri="{FF2B5EF4-FFF2-40B4-BE49-F238E27FC236}">
                <a16:creationId xmlns:a16="http://schemas.microsoft.com/office/drawing/2014/main" id="{C148BAD0-379E-CC22-4391-FAA3A14BC9B8}"/>
              </a:ext>
            </a:extLst>
          </p:cNvPr>
          <p:cNvSpPr txBox="1">
            <a:spLocks/>
          </p:cNvSpPr>
          <p:nvPr/>
        </p:nvSpPr>
        <p:spPr>
          <a:xfrm>
            <a:off x="5717754" y="1690688"/>
            <a:ext cx="5969902" cy="376877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latin typeface="+mn-lt"/>
              </a:rPr>
              <a:t>All patients who are on the end of life register should have a GSF prognostic indicator recorded or updated within the last year as a minimum (and more regularly depending on GSF status). </a:t>
            </a:r>
          </a:p>
          <a:p>
            <a:r>
              <a:rPr lang="en-GB" sz="1600">
                <a:latin typeface="+mn-lt"/>
              </a:rPr>
              <a:t>Across the ICS, 45 % of people on the </a:t>
            </a:r>
            <a:r>
              <a:rPr lang="en-GB" sz="1600" err="1">
                <a:latin typeface="+mn-lt"/>
              </a:rPr>
              <a:t>EoL</a:t>
            </a:r>
            <a:r>
              <a:rPr lang="en-GB" sz="1600">
                <a:latin typeface="+mn-lt"/>
              </a:rPr>
              <a:t> register had a GSF status recorded in the 12 month period of the financial year 22/23. </a:t>
            </a:r>
          </a:p>
          <a:p>
            <a:r>
              <a:rPr lang="en-GB" sz="1600">
                <a:latin typeface="+mn-lt"/>
              </a:rPr>
              <a:t>There is significant variation in the completion of GSF status at place level. In WE and ENH, over half of the patients on the EOL register have a GSF prognostic indicator recorded (55% and 50% respectively.) This rate is lower in SWH, at 31.6%. The lower rate may be due to data from some practices not being pulled through to Ardens Manager. </a:t>
            </a:r>
          </a:p>
          <a:p>
            <a:r>
              <a:rPr lang="en-GB" sz="1600">
                <a:latin typeface="+mn-lt"/>
              </a:rPr>
              <a:t>Some PCNs in SWH have very low uptake, potentially reflecting either coding practice or issues with extracting data. </a:t>
            </a:r>
          </a:p>
          <a:p>
            <a:r>
              <a:rPr lang="en-GB" sz="1600">
                <a:latin typeface="+mn-lt"/>
              </a:rPr>
              <a:t>In all places, there is room for improvement in recording GSF prognostic indicator for those on the EOL register</a:t>
            </a:r>
          </a:p>
          <a:p>
            <a:pPr marL="0" indent="0">
              <a:buNone/>
            </a:pPr>
            <a:endParaRPr lang="en-GB" sz="1600">
              <a:latin typeface="+mn-lt"/>
            </a:endParaRPr>
          </a:p>
          <a:p>
            <a:pPr marL="0" indent="0">
              <a:buNone/>
            </a:pPr>
            <a:r>
              <a:rPr lang="en-GB" sz="1600">
                <a:latin typeface="+mn-lt"/>
              </a:rPr>
              <a:t>*Broken down to practice level, see appendix</a:t>
            </a:r>
          </a:p>
        </p:txBody>
      </p:sp>
      <p:graphicFrame>
        <p:nvGraphicFramePr>
          <p:cNvPr id="6" name="Chart 5">
            <a:extLst>
              <a:ext uri="{FF2B5EF4-FFF2-40B4-BE49-F238E27FC236}">
                <a16:creationId xmlns:a16="http://schemas.microsoft.com/office/drawing/2014/main" id="{DA6F8752-ABAB-5C15-EA32-366C9301CF77}"/>
              </a:ext>
            </a:extLst>
          </p:cNvPr>
          <p:cNvGraphicFramePr>
            <a:graphicFrameLocks/>
          </p:cNvGraphicFramePr>
          <p:nvPr>
            <p:extLst>
              <p:ext uri="{D42A27DB-BD31-4B8C-83A1-F6EECF244321}">
                <p14:modId xmlns:p14="http://schemas.microsoft.com/office/powerpoint/2010/main" val="3408137215"/>
              </p:ext>
            </p:extLst>
          </p:nvPr>
        </p:nvGraphicFramePr>
        <p:xfrm>
          <a:off x="121186" y="1090760"/>
          <a:ext cx="5596568" cy="4348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3036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DBD7-246D-6DED-F185-42B55B7907E5}"/>
              </a:ext>
            </a:extLst>
          </p:cNvPr>
          <p:cNvSpPr>
            <a:spLocks noGrp="1"/>
          </p:cNvSpPr>
          <p:nvPr>
            <p:ph type="title"/>
          </p:nvPr>
        </p:nvSpPr>
        <p:spPr/>
        <p:txBody>
          <a:bodyPr/>
          <a:lstStyle/>
          <a:p>
            <a:r>
              <a:rPr lang="en-GB"/>
              <a:t>Proactive and Advanced Care Planning: Care Plan Done</a:t>
            </a:r>
          </a:p>
        </p:txBody>
      </p:sp>
      <p:sp>
        <p:nvSpPr>
          <p:cNvPr id="6" name="Content Placeholder 2">
            <a:extLst>
              <a:ext uri="{FF2B5EF4-FFF2-40B4-BE49-F238E27FC236}">
                <a16:creationId xmlns:a16="http://schemas.microsoft.com/office/drawing/2014/main" id="{19A42FD1-AD4B-343A-EF0E-1078440D6749}"/>
              </a:ext>
            </a:extLst>
          </p:cNvPr>
          <p:cNvSpPr>
            <a:spLocks noGrp="1"/>
          </p:cNvSpPr>
          <p:nvPr>
            <p:ph idx="4294967295"/>
          </p:nvPr>
        </p:nvSpPr>
        <p:spPr>
          <a:xfrm>
            <a:off x="6606541" y="1204332"/>
            <a:ext cx="5374763" cy="4507493"/>
          </a:xfrm>
        </p:spPr>
        <p:txBody>
          <a:bodyPr>
            <a:normAutofit/>
          </a:bodyPr>
          <a:lstStyle/>
          <a:p>
            <a:pPr marL="285750" indent="-285750">
              <a:buFont typeface="Arial" panose="020B0604020202020204" pitchFamily="34" charset="0"/>
              <a:buChar char="•"/>
            </a:pPr>
            <a:r>
              <a:rPr lang="en-GB">
                <a:latin typeface="+mn-lt"/>
              </a:rPr>
              <a:t>It is recommended that people on the end of life register are reviewed on at least an annual basis. The care plan should be reviewed and updated. </a:t>
            </a:r>
          </a:p>
          <a:p>
            <a:pPr marL="285750" indent="-285750">
              <a:buFont typeface="Arial" panose="020B0604020202020204" pitchFamily="34" charset="0"/>
              <a:buChar char="•"/>
            </a:pPr>
            <a:r>
              <a:rPr lang="en-GB">
                <a:latin typeface="+mn-lt"/>
              </a:rPr>
              <a:t>During the 22/23 financial year, recording of care plan completion (including care plan reviews or declined care plans) was 20%. </a:t>
            </a:r>
          </a:p>
          <a:p>
            <a:pPr marL="285750" indent="-285750"/>
            <a:r>
              <a:rPr lang="en-GB">
                <a:latin typeface="+mn-lt"/>
              </a:rPr>
              <a:t>There is significant variation across HWE at both Place and PCN level. </a:t>
            </a:r>
          </a:p>
          <a:p>
            <a:pPr marL="742950" lvl="1" indent="-285750"/>
            <a:r>
              <a:rPr lang="en-GB">
                <a:latin typeface="+mn-lt"/>
              </a:rPr>
              <a:t>At PCN level, whilst some areas achieved 57% completion, other areas only achieved completion in 4% of people on the EOL register. </a:t>
            </a:r>
          </a:p>
          <a:p>
            <a:pPr marL="742950" lvl="1" indent="-285750"/>
            <a:r>
              <a:rPr lang="en-GB">
                <a:latin typeface="+mn-lt"/>
              </a:rPr>
              <a:t>Completion was highest in SWH (28%), with ENH (16%) and WE (15%) at lower levels). SWH performance is likely to be higher due to having significantly fewer people on the EOL register to review. </a:t>
            </a:r>
          </a:p>
          <a:p>
            <a:pPr marL="285750" indent="-285750"/>
            <a:r>
              <a:rPr lang="en-GB">
                <a:latin typeface="+mn-lt"/>
              </a:rPr>
              <a:t>Ensuring that care plans are complete and recorded in the clinical record in primary care ensures that people supporting and caring for patients nearing the end of their lives are aware of patient wishes and understand treatment plans. </a:t>
            </a:r>
          </a:p>
        </p:txBody>
      </p:sp>
      <p:graphicFrame>
        <p:nvGraphicFramePr>
          <p:cNvPr id="4" name="Chart 3">
            <a:extLst>
              <a:ext uri="{FF2B5EF4-FFF2-40B4-BE49-F238E27FC236}">
                <a16:creationId xmlns:a16="http://schemas.microsoft.com/office/drawing/2014/main" id="{C9B29A3E-B4A9-7D13-3EA8-D3C874FC69A9}"/>
              </a:ext>
            </a:extLst>
          </p:cNvPr>
          <p:cNvGraphicFramePr>
            <a:graphicFrameLocks/>
          </p:cNvGraphicFramePr>
          <p:nvPr>
            <p:extLst>
              <p:ext uri="{D42A27DB-BD31-4B8C-83A1-F6EECF244321}">
                <p14:modId xmlns:p14="http://schemas.microsoft.com/office/powerpoint/2010/main" val="4028599440"/>
              </p:ext>
            </p:extLst>
          </p:nvPr>
        </p:nvGraphicFramePr>
        <p:xfrm>
          <a:off x="656243" y="3765097"/>
          <a:ext cx="5747656" cy="19467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64B94CC-BAE8-CDC0-B28D-5DE21C1CD443}"/>
              </a:ext>
            </a:extLst>
          </p:cNvPr>
          <p:cNvSpPr txBox="1"/>
          <p:nvPr/>
        </p:nvSpPr>
        <p:spPr>
          <a:xfrm>
            <a:off x="656242" y="5711825"/>
            <a:ext cx="5747657" cy="307777"/>
          </a:xfrm>
          <a:prstGeom prst="rect">
            <a:avLst/>
          </a:prstGeom>
          <a:noFill/>
          <a:ln>
            <a:solidFill>
              <a:schemeClr val="tx1"/>
            </a:solidFill>
          </a:ln>
        </p:spPr>
        <p:txBody>
          <a:bodyPr wrap="square" rtlCol="0">
            <a:spAutoFit/>
          </a:bodyPr>
          <a:lstStyle/>
          <a:p>
            <a:r>
              <a:rPr lang="en-GB" sz="1400"/>
              <a:t>Source: General practice data, via Ardens Manager. 2022/23</a:t>
            </a:r>
          </a:p>
        </p:txBody>
      </p:sp>
      <p:graphicFrame>
        <p:nvGraphicFramePr>
          <p:cNvPr id="8" name="Chart 7">
            <a:extLst>
              <a:ext uri="{FF2B5EF4-FFF2-40B4-BE49-F238E27FC236}">
                <a16:creationId xmlns:a16="http://schemas.microsoft.com/office/drawing/2014/main" id="{92B05547-1D00-4D6E-B5B5-36D89108EA58}"/>
              </a:ext>
            </a:extLst>
          </p:cNvPr>
          <p:cNvGraphicFramePr>
            <a:graphicFrameLocks/>
          </p:cNvGraphicFramePr>
          <p:nvPr>
            <p:extLst>
              <p:ext uri="{D42A27DB-BD31-4B8C-83A1-F6EECF244321}">
                <p14:modId xmlns:p14="http://schemas.microsoft.com/office/powerpoint/2010/main" val="4042722557"/>
              </p:ext>
            </p:extLst>
          </p:nvPr>
        </p:nvGraphicFramePr>
        <p:xfrm>
          <a:off x="656242" y="838398"/>
          <a:ext cx="5747656" cy="29266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6172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9CAC-27BC-F3EE-54C2-D05FB633B9F9}"/>
              </a:ext>
            </a:extLst>
          </p:cNvPr>
          <p:cNvSpPr>
            <a:spLocks noGrp="1"/>
          </p:cNvSpPr>
          <p:nvPr>
            <p:ph type="title"/>
          </p:nvPr>
        </p:nvSpPr>
        <p:spPr/>
        <p:txBody>
          <a:bodyPr/>
          <a:lstStyle/>
          <a:p>
            <a:r>
              <a:rPr lang="en-GB"/>
              <a:t>Proactive and Advanced Care Planning: Resus Status Recorded</a:t>
            </a:r>
          </a:p>
        </p:txBody>
      </p:sp>
      <p:sp>
        <p:nvSpPr>
          <p:cNvPr id="3" name="Content Placeholder 2">
            <a:extLst>
              <a:ext uri="{FF2B5EF4-FFF2-40B4-BE49-F238E27FC236}">
                <a16:creationId xmlns:a16="http://schemas.microsoft.com/office/drawing/2014/main" id="{A54E2577-6131-88F7-8E7C-E8F363D44C07}"/>
              </a:ext>
            </a:extLst>
          </p:cNvPr>
          <p:cNvSpPr>
            <a:spLocks noGrp="1"/>
          </p:cNvSpPr>
          <p:nvPr>
            <p:ph idx="1"/>
          </p:nvPr>
        </p:nvSpPr>
        <p:spPr>
          <a:xfrm>
            <a:off x="6726634" y="1249539"/>
            <a:ext cx="5095068" cy="3768775"/>
          </a:xfrm>
        </p:spPr>
        <p:txBody>
          <a:bodyPr/>
          <a:lstStyle/>
          <a:p>
            <a:r>
              <a:rPr lang="en-GB">
                <a:latin typeface="+mn-lt"/>
              </a:rPr>
              <a:t>Across the ICS, 56.6% of people on the end of life register have a resuscitation status recorded as part of advance care planning. </a:t>
            </a:r>
          </a:p>
          <a:p>
            <a:r>
              <a:rPr lang="en-GB">
                <a:latin typeface="+mn-lt"/>
              </a:rPr>
              <a:t>Despite having the lowest rates of completing a care plan, WE has the highest rate of recording DNACPR/resus status (63%.) As recording resuscitation status is part of advanced care planning, this shows that there may be data quality issues for the ACP metric. </a:t>
            </a:r>
          </a:p>
        </p:txBody>
      </p:sp>
      <p:graphicFrame>
        <p:nvGraphicFramePr>
          <p:cNvPr id="4" name="Chart 3">
            <a:extLst>
              <a:ext uri="{FF2B5EF4-FFF2-40B4-BE49-F238E27FC236}">
                <a16:creationId xmlns:a16="http://schemas.microsoft.com/office/drawing/2014/main" id="{A026E7D9-4CBD-2FCB-1D56-AD90AA314CDE}"/>
              </a:ext>
            </a:extLst>
          </p:cNvPr>
          <p:cNvGraphicFramePr>
            <a:graphicFrameLocks/>
          </p:cNvGraphicFramePr>
          <p:nvPr>
            <p:extLst>
              <p:ext uri="{D42A27DB-BD31-4B8C-83A1-F6EECF244321}">
                <p14:modId xmlns:p14="http://schemas.microsoft.com/office/powerpoint/2010/main" val="4169993335"/>
              </p:ext>
            </p:extLst>
          </p:nvPr>
        </p:nvGraphicFramePr>
        <p:xfrm>
          <a:off x="247427" y="1142999"/>
          <a:ext cx="6113432" cy="38753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B4EE575-CB24-C53C-2A37-2830FC9C678F}"/>
              </a:ext>
            </a:extLst>
          </p:cNvPr>
          <p:cNvSpPr txBox="1"/>
          <p:nvPr/>
        </p:nvSpPr>
        <p:spPr>
          <a:xfrm>
            <a:off x="247427" y="5038628"/>
            <a:ext cx="5596568" cy="307777"/>
          </a:xfrm>
          <a:prstGeom prst="rect">
            <a:avLst/>
          </a:prstGeom>
          <a:noFill/>
        </p:spPr>
        <p:txBody>
          <a:bodyPr wrap="square" rtlCol="0">
            <a:spAutoFit/>
          </a:bodyPr>
          <a:lstStyle/>
          <a:p>
            <a:r>
              <a:rPr lang="en-GB" sz="1400"/>
              <a:t>Source: General practice data, via Ardens Manager. 2022/23</a:t>
            </a:r>
          </a:p>
        </p:txBody>
      </p:sp>
    </p:spTree>
    <p:extLst>
      <p:ext uri="{BB962C8B-B14F-4D97-AF65-F5344CB8AC3E}">
        <p14:creationId xmlns:p14="http://schemas.microsoft.com/office/powerpoint/2010/main" val="194062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53C6-3632-0F7D-F91C-1F4755F585C5}"/>
              </a:ext>
            </a:extLst>
          </p:cNvPr>
          <p:cNvSpPr>
            <a:spLocks noGrp="1"/>
          </p:cNvSpPr>
          <p:nvPr>
            <p:ph type="title"/>
          </p:nvPr>
        </p:nvSpPr>
        <p:spPr/>
        <p:txBody>
          <a:bodyPr/>
          <a:lstStyle/>
          <a:p>
            <a:r>
              <a:rPr lang="en-GB"/>
              <a:t>Summary</a:t>
            </a:r>
          </a:p>
        </p:txBody>
      </p:sp>
      <p:sp>
        <p:nvSpPr>
          <p:cNvPr id="3" name="Content Placeholder 2">
            <a:extLst>
              <a:ext uri="{FF2B5EF4-FFF2-40B4-BE49-F238E27FC236}">
                <a16:creationId xmlns:a16="http://schemas.microsoft.com/office/drawing/2014/main" id="{18C5DFCC-8838-1E90-983A-7B0850DE520B}"/>
              </a:ext>
            </a:extLst>
          </p:cNvPr>
          <p:cNvSpPr>
            <a:spLocks noGrp="1"/>
          </p:cNvSpPr>
          <p:nvPr>
            <p:ph idx="1"/>
          </p:nvPr>
        </p:nvSpPr>
        <p:spPr>
          <a:xfrm>
            <a:off x="453600" y="1206631"/>
            <a:ext cx="4877157" cy="4542416"/>
          </a:xfrm>
        </p:spPr>
        <p:txBody>
          <a:bodyPr/>
          <a:lstStyle/>
          <a:p>
            <a:r>
              <a:rPr lang="en-GB"/>
              <a:t>The End of Life and Palliative Care Information Pack provides an overview of our population who are nearing the end of their lives or requiring palliative care support. </a:t>
            </a:r>
          </a:p>
          <a:p>
            <a:r>
              <a:rPr lang="en-GB"/>
              <a:t>The pack covers different aspects of end of life care, including identification and proactive management of people nearing the end of their lives; the demographic and wider determinants profile of people on the end of life register; urgent and emergency care; and achieving a better death. </a:t>
            </a:r>
          </a:p>
          <a:p>
            <a:r>
              <a:rPr lang="en-GB"/>
              <a:t>Clicking on the images opposite will link to the relevant sections of the information pack. </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E89CD04B-04C7-F29B-DCC5-36A0CA693CF8}"/>
                  </a:ext>
                </a:extLst>
              </p:cNvPr>
              <p:cNvGraphicFramePr>
                <a:graphicFrameLocks noChangeAspect="1"/>
              </p:cNvGraphicFramePr>
              <p:nvPr>
                <p:extLst>
                  <p:ext uri="{D42A27DB-BD31-4B8C-83A1-F6EECF244321}">
                    <p14:modId xmlns:p14="http://schemas.microsoft.com/office/powerpoint/2010/main" val="2563187675"/>
                  </p:ext>
                </p:extLst>
              </p:nvPr>
            </p:nvGraphicFramePr>
            <p:xfrm>
              <a:off x="5330757" y="233465"/>
              <a:ext cx="6490945" cy="5739318"/>
            </p:xfrm>
            <a:graphic>
              <a:graphicData uri="http://schemas.microsoft.com/office/powerpoint/2016/summaryzoom">
                <psuz:summaryZm>
                  <psuz:summaryZmObj sectionId="{62943E47-B1BD-44DC-8B5A-FE8114013823}">
                    <psuz:zmPr id="{0B8D4898-F207-43C9-A86A-8D6431D1DA18}" transitionDur="1000">
                      <p166:blipFill xmlns:p166="http://schemas.microsoft.com/office/powerpoint/2016/6/main">
                        <a:blip r:embed="rId2" cstate="email">
                          <a:extLst>
                            <a:ext uri="{28A0092B-C50C-407E-A947-70E740481C1C}">
                              <a14:useLocalDpi xmlns:a14="http://schemas.microsoft.com/office/drawing/2010/main"/>
                            </a:ext>
                          </a:extLst>
                        </a:blip>
                        <a:stretch>
                          <a:fillRect/>
                        </a:stretch>
                      </p166:blipFill>
                      <p166:spPr xmlns:p166="http://schemas.microsoft.com/office/powerpoint/2016/6/main">
                        <a:xfrm>
                          <a:off x="269780" y="295594"/>
                          <a:ext cx="2920925" cy="1643020"/>
                        </a:xfrm>
                        <a:prstGeom prst="rect">
                          <a:avLst/>
                        </a:prstGeom>
                        <a:ln w="3175">
                          <a:solidFill>
                            <a:prstClr val="ltGray"/>
                          </a:solidFill>
                        </a:ln>
                      </p166:spPr>
                    </psuz:zmPr>
                  </psuz:summaryZmObj>
                  <psuz:summaryZmObj sectionId="{35EC894E-CB9E-46F1-87E7-EA7976A01813}">
                    <psuz:zmPr id="{15588DEC-F634-4B67-8C7C-C09F5817C6D6}" transitionDur="1000">
                      <p166:blipFill xmlns:p166="http://schemas.microsoft.com/office/powerpoint/2016/6/main">
                        <a:blip r:embed="rId3" cstate="email">
                          <a:extLst>
                            <a:ext uri="{28A0092B-C50C-407E-A947-70E740481C1C}">
                              <a14:useLocalDpi xmlns:a14="http://schemas.microsoft.com/office/drawing/2010/main"/>
                            </a:ext>
                          </a:extLst>
                        </a:blip>
                        <a:stretch>
                          <a:fillRect/>
                        </a:stretch>
                      </p166:blipFill>
                      <p166:spPr xmlns:p166="http://schemas.microsoft.com/office/powerpoint/2016/6/main">
                        <a:xfrm>
                          <a:off x="3300240" y="295594"/>
                          <a:ext cx="2920925" cy="1643020"/>
                        </a:xfrm>
                        <a:prstGeom prst="rect">
                          <a:avLst/>
                        </a:prstGeom>
                        <a:ln w="3175">
                          <a:solidFill>
                            <a:prstClr val="ltGray"/>
                          </a:solidFill>
                        </a:ln>
                      </p166:spPr>
                    </psuz:zmPr>
                  </psuz:summaryZmObj>
                  <psuz:summaryZmObj sectionId="{16A99692-78E6-4895-B9BA-2B816D5F1438}">
                    <psuz:zmPr id="{914B2FDC-4388-4AEC-8AAE-98CE26599346}" transitionDur="1000">
                      <p166:blipFill xmlns:p166="http://schemas.microsoft.com/office/powerpoint/2016/6/main">
                        <a:blip r:embed="rId4" cstate="email">
                          <a:extLst>
                            <a:ext uri="{28A0092B-C50C-407E-A947-70E740481C1C}">
                              <a14:useLocalDpi xmlns:a14="http://schemas.microsoft.com/office/drawing/2010/main"/>
                            </a:ext>
                          </a:extLst>
                        </a:blip>
                        <a:stretch>
                          <a:fillRect/>
                        </a:stretch>
                      </p166:blipFill>
                      <p166:spPr xmlns:p166="http://schemas.microsoft.com/office/powerpoint/2016/6/main">
                        <a:xfrm>
                          <a:off x="269780" y="2048149"/>
                          <a:ext cx="2920925" cy="1643020"/>
                        </a:xfrm>
                        <a:prstGeom prst="rect">
                          <a:avLst/>
                        </a:prstGeom>
                        <a:ln w="3175">
                          <a:solidFill>
                            <a:prstClr val="ltGray"/>
                          </a:solidFill>
                        </a:ln>
                      </p166:spPr>
                    </psuz:zmPr>
                  </psuz:summaryZmObj>
                  <psuz:summaryZmObj sectionId="{2CD0C6F7-27E9-4E7F-9BAF-747D822AE101}">
                    <psuz:zmPr id="{354ABB5C-2621-4202-82A9-597D35DBE532}" transitionDur="1000">
                      <p166:blipFill xmlns:p166="http://schemas.microsoft.com/office/powerpoint/2016/6/main">
                        <a:blip r:embed="rId5" cstate="email">
                          <a:extLst>
                            <a:ext uri="{28A0092B-C50C-407E-A947-70E740481C1C}">
                              <a14:useLocalDpi xmlns:a14="http://schemas.microsoft.com/office/drawing/2010/main"/>
                            </a:ext>
                          </a:extLst>
                        </a:blip>
                        <a:stretch>
                          <a:fillRect/>
                        </a:stretch>
                      </p166:blipFill>
                      <p166:spPr xmlns:p166="http://schemas.microsoft.com/office/powerpoint/2016/6/main">
                        <a:xfrm>
                          <a:off x="3300240" y="2048149"/>
                          <a:ext cx="2920925" cy="1643020"/>
                        </a:xfrm>
                        <a:prstGeom prst="rect">
                          <a:avLst/>
                        </a:prstGeom>
                        <a:ln w="3175">
                          <a:solidFill>
                            <a:prstClr val="ltGray"/>
                          </a:solidFill>
                        </a:ln>
                      </p166:spPr>
                    </psuz:zmPr>
                  </psuz:summaryZmObj>
                  <psuz:summaryZmObj sectionId="{098DD73A-126B-4FD1-8E71-30F0A3B2128B}">
                    <psuz:zmPr id="{5424F707-3171-4E3C-88EA-21690B3A6965}" transitionDur="1000">
                      <p166:blipFill xmlns:p166="http://schemas.microsoft.com/office/powerpoint/2016/6/main">
                        <a:blip r:embed="rId6" cstate="email">
                          <a:extLst>
                            <a:ext uri="{28A0092B-C50C-407E-A947-70E740481C1C}">
                              <a14:useLocalDpi xmlns:a14="http://schemas.microsoft.com/office/drawing/2010/main"/>
                            </a:ext>
                          </a:extLst>
                        </a:blip>
                        <a:stretch>
                          <a:fillRect/>
                        </a:stretch>
                      </p166:blipFill>
                      <p166:spPr xmlns:p166="http://schemas.microsoft.com/office/powerpoint/2016/6/main">
                        <a:xfrm>
                          <a:off x="269780" y="3800704"/>
                          <a:ext cx="2920925" cy="1643020"/>
                        </a:xfrm>
                        <a:prstGeom prst="rect">
                          <a:avLst/>
                        </a:prstGeom>
                        <a:ln w="3175">
                          <a:solidFill>
                            <a:prstClr val="ltGray"/>
                          </a:solidFill>
                        </a:ln>
                      </p166:spPr>
                    </psuz:zmPr>
                  </psuz:summaryZmObj>
                  <psuz:summaryZmObj sectionId="{D42DA5A4-694C-4F48-A2F9-5DB50A05F009}">
                    <psuz:zmPr id="{9AE1399B-546B-41B5-9D0D-593F95D055AD}" transitionDur="1000">
                      <p166:blipFill xmlns:p166="http://schemas.microsoft.com/office/powerpoint/2016/6/main">
                        <a:blip r:embed="rId7" cstate="email">
                          <a:extLst>
                            <a:ext uri="{28A0092B-C50C-407E-A947-70E740481C1C}">
                              <a14:useLocalDpi xmlns:a14="http://schemas.microsoft.com/office/drawing/2010/main"/>
                            </a:ext>
                          </a:extLst>
                        </a:blip>
                        <a:stretch>
                          <a:fillRect/>
                        </a:stretch>
                      </p166:blipFill>
                      <p166:spPr xmlns:p166="http://schemas.microsoft.com/office/powerpoint/2016/6/main">
                        <a:xfrm>
                          <a:off x="3300240" y="3800704"/>
                          <a:ext cx="2920925" cy="1643020"/>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E89CD04B-04C7-F29B-DCC5-36A0CA693CF8}"/>
                  </a:ext>
                </a:extLst>
              </p:cNvPr>
              <p:cNvGrpSpPr>
                <a:grpSpLocks noGrp="1" noUngrp="1" noRot="1" noChangeAspect="1" noMove="1" noResize="1"/>
              </p:cNvGrpSpPr>
              <p:nvPr/>
            </p:nvGrpSpPr>
            <p:grpSpPr>
              <a:xfrm>
                <a:off x="5330757" y="233465"/>
                <a:ext cx="6490945" cy="5739318"/>
                <a:chOff x="5330757" y="233465"/>
                <a:chExt cx="6490945" cy="5739318"/>
              </a:xfrm>
            </p:grpSpPr>
            <p:pic>
              <p:nvPicPr>
                <p:cNvPr id="4" name="Picture 4">
                  <a:hlinkClick r:id="rId8" action="ppaction://hlinksldjump"/>
                </p:cNvPr>
                <p:cNvPicPr>
                  <a:picLocks noSelect="1" noRot="1" noChangeAspect="1" noMove="1" noResize="1" noEditPoints="1" noAdjustHandles="1" noChangeArrowheads="1" noChangeShapeType="1"/>
                </p:cNvPicPr>
                <p:nvPr/>
              </p:nvPicPr>
              <p:blipFill>
                <a:blip r:embed="rId2" cstate="email">
                  <a:extLst>
                    <a:ext uri="{28A0092B-C50C-407E-A947-70E740481C1C}">
                      <a14:useLocalDpi xmlns:a14="http://schemas.microsoft.com/office/drawing/2010/main"/>
                    </a:ext>
                  </a:extLst>
                </a:blip>
                <a:stretch>
                  <a:fillRect/>
                </a:stretch>
              </p:blipFill>
              <p:spPr>
                <a:xfrm>
                  <a:off x="5600537" y="529059"/>
                  <a:ext cx="2920925" cy="1643020"/>
                </a:xfrm>
                <a:prstGeom prst="rect">
                  <a:avLst/>
                </a:prstGeom>
                <a:ln w="3175">
                  <a:solidFill>
                    <a:prstClr val="ltGray"/>
                  </a:solidFill>
                </a:ln>
              </p:spPr>
            </p:pic>
            <p:pic>
              <p:nvPicPr>
                <p:cNvPr id="6" name="Picture 6">
                  <a:hlinkClick r:id="rId9" action="ppaction://hlinksldjump"/>
                </p:cNvPr>
                <p:cNvPicPr>
                  <a:picLocks noSelect="1" noRot="1" noChangeAspect="1" noMove="1" noResize="1" noEditPoints="1" noAdjustHandles="1" noChangeArrowheads="1" noChangeShapeType="1"/>
                </p:cNvPicPr>
                <p:nvPr/>
              </p:nvPicPr>
              <p:blipFill>
                <a:blip r:embed="rId3" cstate="email">
                  <a:extLst>
                    <a:ext uri="{28A0092B-C50C-407E-A947-70E740481C1C}">
                      <a14:useLocalDpi xmlns:a14="http://schemas.microsoft.com/office/drawing/2010/main"/>
                    </a:ext>
                  </a:extLst>
                </a:blip>
                <a:stretch>
                  <a:fillRect/>
                </a:stretch>
              </p:blipFill>
              <p:spPr>
                <a:xfrm>
                  <a:off x="8630997" y="529059"/>
                  <a:ext cx="2920925" cy="1643020"/>
                </a:xfrm>
                <a:prstGeom prst="rect">
                  <a:avLst/>
                </a:prstGeom>
                <a:ln w="3175">
                  <a:solidFill>
                    <a:prstClr val="ltGray"/>
                  </a:solidFill>
                </a:ln>
              </p:spPr>
            </p:pic>
            <p:pic>
              <p:nvPicPr>
                <p:cNvPr id="7" name="Picture 7">
                  <a:hlinkClick r:id="rId10" action="ppaction://hlinksldjump"/>
                </p:cNvPr>
                <p:cNvPicPr>
                  <a:picLocks noSelect="1" noRot="1" noChangeAspect="1" noMove="1" noResize="1" noEditPoints="1" noAdjustHandles="1" noChangeArrowheads="1" noChangeShapeType="1"/>
                </p:cNvPicPr>
                <p:nvPr/>
              </p:nvPicPr>
              <p:blipFill>
                <a:blip r:embed="rId4" cstate="email">
                  <a:extLst>
                    <a:ext uri="{28A0092B-C50C-407E-A947-70E740481C1C}">
                      <a14:useLocalDpi xmlns:a14="http://schemas.microsoft.com/office/drawing/2010/main"/>
                    </a:ext>
                  </a:extLst>
                </a:blip>
                <a:stretch>
                  <a:fillRect/>
                </a:stretch>
              </p:blipFill>
              <p:spPr>
                <a:xfrm>
                  <a:off x="5600537" y="2281614"/>
                  <a:ext cx="2920925" cy="1643020"/>
                </a:xfrm>
                <a:prstGeom prst="rect">
                  <a:avLst/>
                </a:prstGeom>
                <a:ln w="3175">
                  <a:solidFill>
                    <a:prstClr val="ltGray"/>
                  </a:solidFill>
                </a:ln>
              </p:spPr>
            </p:pic>
            <p:pic>
              <p:nvPicPr>
                <p:cNvPr id="8" name="Picture 8">
                  <a:hlinkClick r:id="rId11" action="ppaction://hlinksldjump"/>
                </p:cNvPr>
                <p:cNvPicPr>
                  <a:picLocks noSelect="1" noRot="1" noChangeAspect="1" noMove="1" noResize="1" noEditPoints="1" noAdjustHandles="1" noChangeArrowheads="1" noChangeShapeType="1"/>
                </p:cNvPicPr>
                <p:nvPr/>
              </p:nvPicPr>
              <p:blipFill>
                <a:blip r:embed="rId5" cstate="email">
                  <a:extLst>
                    <a:ext uri="{28A0092B-C50C-407E-A947-70E740481C1C}">
                      <a14:useLocalDpi xmlns:a14="http://schemas.microsoft.com/office/drawing/2010/main"/>
                    </a:ext>
                  </a:extLst>
                </a:blip>
                <a:stretch>
                  <a:fillRect/>
                </a:stretch>
              </p:blipFill>
              <p:spPr>
                <a:xfrm>
                  <a:off x="8630997" y="2281614"/>
                  <a:ext cx="2920925" cy="1643020"/>
                </a:xfrm>
                <a:prstGeom prst="rect">
                  <a:avLst/>
                </a:prstGeom>
                <a:ln w="3175">
                  <a:solidFill>
                    <a:prstClr val="ltGray"/>
                  </a:solidFill>
                </a:ln>
              </p:spPr>
            </p:pic>
            <p:pic>
              <p:nvPicPr>
                <p:cNvPr id="9" name="Picture 9">
                  <a:hlinkClick r:id="rId12" action="ppaction://hlinksldjump"/>
                </p:cNvPr>
                <p:cNvPicPr>
                  <a:picLocks noSelect="1" noRot="1" noChangeAspect="1" noMove="1" noResize="1" noEditPoints="1" noAdjustHandles="1" noChangeArrowheads="1" noChangeShapeType="1"/>
                </p:cNvPicPr>
                <p:nvPr/>
              </p:nvPicPr>
              <p:blipFill>
                <a:blip r:embed="rId6" cstate="email">
                  <a:extLst>
                    <a:ext uri="{28A0092B-C50C-407E-A947-70E740481C1C}">
                      <a14:useLocalDpi xmlns:a14="http://schemas.microsoft.com/office/drawing/2010/main"/>
                    </a:ext>
                  </a:extLst>
                </a:blip>
                <a:stretch>
                  <a:fillRect/>
                </a:stretch>
              </p:blipFill>
              <p:spPr>
                <a:xfrm>
                  <a:off x="5600537" y="4034169"/>
                  <a:ext cx="2920925" cy="1643020"/>
                </a:xfrm>
                <a:prstGeom prst="rect">
                  <a:avLst/>
                </a:prstGeom>
                <a:ln w="3175">
                  <a:solidFill>
                    <a:prstClr val="ltGray"/>
                  </a:solidFill>
                </a:ln>
              </p:spPr>
            </p:pic>
            <p:pic>
              <p:nvPicPr>
                <p:cNvPr id="10" name="Picture 10">
                  <a:hlinkClick r:id="rId13" action="ppaction://hlinksldjump"/>
                </p:cNvPr>
                <p:cNvPicPr>
                  <a:picLocks noSelect="1" noRot="1" noChangeAspect="1" noMove="1" noResize="1" noEditPoints="1" noAdjustHandles="1" noChangeArrowheads="1" noChangeShapeType="1"/>
                </p:cNvPicPr>
                <p:nvPr/>
              </p:nvPicPr>
              <p:blipFill>
                <a:blip r:embed="rId7" cstate="email">
                  <a:extLst>
                    <a:ext uri="{28A0092B-C50C-407E-A947-70E740481C1C}">
                      <a14:useLocalDpi xmlns:a14="http://schemas.microsoft.com/office/drawing/2010/main"/>
                    </a:ext>
                  </a:extLst>
                </a:blip>
                <a:stretch>
                  <a:fillRect/>
                </a:stretch>
              </p:blipFill>
              <p:spPr>
                <a:xfrm>
                  <a:off x="8630997" y="4034169"/>
                  <a:ext cx="2920925" cy="1643020"/>
                </a:xfrm>
                <a:prstGeom prst="rect">
                  <a:avLst/>
                </a:prstGeom>
                <a:ln w="3175">
                  <a:solidFill>
                    <a:prstClr val="ltGray"/>
                  </a:solidFill>
                </a:ln>
              </p:spPr>
            </p:pic>
          </p:grpSp>
        </mc:Fallback>
      </mc:AlternateContent>
    </p:spTree>
    <p:extLst>
      <p:ext uri="{BB962C8B-B14F-4D97-AF65-F5344CB8AC3E}">
        <p14:creationId xmlns:p14="http://schemas.microsoft.com/office/powerpoint/2010/main" val="2667969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6939083-2537-68CC-A5B0-F78CB3203D72}"/>
              </a:ext>
            </a:extLst>
          </p:cNvPr>
          <p:cNvGraphicFramePr>
            <a:graphicFrameLocks/>
          </p:cNvGraphicFramePr>
          <p:nvPr>
            <p:extLst>
              <p:ext uri="{D42A27DB-BD31-4B8C-83A1-F6EECF244321}">
                <p14:modId xmlns:p14="http://schemas.microsoft.com/office/powerpoint/2010/main" val="3527804292"/>
              </p:ext>
            </p:extLst>
          </p:nvPr>
        </p:nvGraphicFramePr>
        <p:xfrm>
          <a:off x="6096000" y="3318235"/>
          <a:ext cx="5925671" cy="249973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2F5EACD-9690-BC64-79AA-EBCF66AEAB47}"/>
              </a:ext>
            </a:extLst>
          </p:cNvPr>
          <p:cNvSpPr>
            <a:spLocks noGrp="1"/>
          </p:cNvSpPr>
          <p:nvPr>
            <p:ph type="title"/>
          </p:nvPr>
        </p:nvSpPr>
        <p:spPr/>
        <p:txBody>
          <a:bodyPr/>
          <a:lstStyle/>
          <a:p>
            <a:r>
              <a:rPr lang="en-GB"/>
              <a:t>Proactive and Advanced Care Planning: Recording Preferred Place of Care and Preferred Place of Death</a:t>
            </a:r>
          </a:p>
        </p:txBody>
      </p:sp>
      <p:graphicFrame>
        <p:nvGraphicFramePr>
          <p:cNvPr id="4" name="Chart 3">
            <a:extLst>
              <a:ext uri="{FF2B5EF4-FFF2-40B4-BE49-F238E27FC236}">
                <a16:creationId xmlns:a16="http://schemas.microsoft.com/office/drawing/2014/main" id="{71AD0551-ED3B-7BDE-42E7-0984BD215620}"/>
              </a:ext>
            </a:extLst>
          </p:cNvPr>
          <p:cNvGraphicFramePr>
            <a:graphicFrameLocks/>
          </p:cNvGraphicFramePr>
          <p:nvPr>
            <p:extLst>
              <p:ext uri="{D42A27DB-BD31-4B8C-83A1-F6EECF244321}">
                <p14:modId xmlns:p14="http://schemas.microsoft.com/office/powerpoint/2010/main" val="2649299996"/>
              </p:ext>
            </p:extLst>
          </p:nvPr>
        </p:nvGraphicFramePr>
        <p:xfrm>
          <a:off x="6096000" y="818505"/>
          <a:ext cx="5925671" cy="249973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524A2D96-9B69-4633-0050-733EE2F60FCD}"/>
              </a:ext>
            </a:extLst>
          </p:cNvPr>
          <p:cNvSpPr>
            <a:spLocks noGrp="1"/>
          </p:cNvSpPr>
          <p:nvPr>
            <p:ph idx="1"/>
          </p:nvPr>
        </p:nvSpPr>
        <p:spPr>
          <a:xfrm>
            <a:off x="453600" y="1123510"/>
            <a:ext cx="4800479" cy="1889720"/>
          </a:xfrm>
        </p:spPr>
        <p:txBody>
          <a:bodyPr>
            <a:normAutofit/>
          </a:bodyPr>
          <a:lstStyle/>
          <a:p>
            <a:pPr marL="285750" indent="-285750">
              <a:buFont typeface="Arial" panose="020B0604020202020204" pitchFamily="34" charset="0"/>
              <a:buChar char="•"/>
            </a:pPr>
            <a:r>
              <a:rPr lang="en-GB" sz="1600">
                <a:latin typeface="+mn-lt"/>
              </a:rPr>
              <a:t>Recording preferred place of care is part of advanced care planning.</a:t>
            </a:r>
          </a:p>
          <a:p>
            <a:pPr marL="285750" indent="-285750">
              <a:buFont typeface="Arial" panose="020B0604020202020204" pitchFamily="34" charset="0"/>
              <a:buChar char="•"/>
            </a:pPr>
            <a:r>
              <a:rPr lang="en-GB" sz="1600">
                <a:latin typeface="+mn-lt"/>
              </a:rPr>
              <a:t>ENH is performing well in this metric: nearly 2/3 of those on the register have a PPC recorded (66%).</a:t>
            </a:r>
          </a:p>
          <a:p>
            <a:r>
              <a:rPr lang="en-GB" sz="1600">
                <a:latin typeface="+mn-lt"/>
              </a:rPr>
              <a:t>In SWH, about a third of those on the EOL register have a PPC recorded (32%).</a:t>
            </a:r>
          </a:p>
        </p:txBody>
      </p:sp>
      <p:sp>
        <p:nvSpPr>
          <p:cNvPr id="3" name="TextBox 2">
            <a:extLst>
              <a:ext uri="{FF2B5EF4-FFF2-40B4-BE49-F238E27FC236}">
                <a16:creationId xmlns:a16="http://schemas.microsoft.com/office/drawing/2014/main" id="{BBBCE434-A485-B4E0-A675-289D75E2DB4B}"/>
              </a:ext>
            </a:extLst>
          </p:cNvPr>
          <p:cNvSpPr txBox="1"/>
          <p:nvPr/>
        </p:nvSpPr>
        <p:spPr>
          <a:xfrm>
            <a:off x="6096000" y="5793911"/>
            <a:ext cx="5596568" cy="261610"/>
          </a:xfrm>
          <a:prstGeom prst="rect">
            <a:avLst/>
          </a:prstGeom>
          <a:noFill/>
        </p:spPr>
        <p:txBody>
          <a:bodyPr wrap="square" rtlCol="0">
            <a:spAutoFit/>
          </a:bodyPr>
          <a:lstStyle/>
          <a:p>
            <a:r>
              <a:rPr lang="en-GB" sz="1100"/>
              <a:t>Source: General practice data, via Ardens Manager. 2022/23</a:t>
            </a:r>
          </a:p>
        </p:txBody>
      </p:sp>
      <p:sp>
        <p:nvSpPr>
          <p:cNvPr id="7" name="Content Placeholder 2">
            <a:extLst>
              <a:ext uri="{FF2B5EF4-FFF2-40B4-BE49-F238E27FC236}">
                <a16:creationId xmlns:a16="http://schemas.microsoft.com/office/drawing/2014/main" id="{4BB3CB4A-CCAD-FCE3-7187-F27896B025A5}"/>
              </a:ext>
            </a:extLst>
          </p:cNvPr>
          <p:cNvSpPr txBox="1">
            <a:spLocks/>
          </p:cNvSpPr>
          <p:nvPr/>
        </p:nvSpPr>
        <p:spPr>
          <a:xfrm>
            <a:off x="453600" y="3318236"/>
            <a:ext cx="4791498" cy="2499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1600">
                <a:latin typeface="+mn-lt"/>
              </a:rPr>
              <a:t>Results for this metric are very similar to that of Preferred Place of Care (on previous page),</a:t>
            </a:r>
          </a:p>
          <a:p>
            <a:pPr marL="285750" indent="-285750"/>
            <a:r>
              <a:rPr lang="en-GB" sz="1600">
                <a:latin typeface="+mn-lt"/>
              </a:rPr>
              <a:t>This is likely to be due to the information being captured and recorded in the clinical record at the same time. </a:t>
            </a:r>
          </a:p>
          <a:p>
            <a:pPr marL="285750" indent="-285750"/>
            <a:r>
              <a:rPr lang="en-GB" sz="1600">
                <a:latin typeface="+mn-lt"/>
              </a:rPr>
              <a:t>As with PPC, SWH has the lowest rates of recording. Ensuring this information is recorded in the primary care record is important in ensuring that care is joined up and </a:t>
            </a:r>
          </a:p>
        </p:txBody>
      </p:sp>
    </p:spTree>
    <p:extLst>
      <p:ext uri="{BB962C8B-B14F-4D97-AF65-F5344CB8AC3E}">
        <p14:creationId xmlns:p14="http://schemas.microsoft.com/office/powerpoint/2010/main" val="149747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A978-426A-B651-72F9-5024CA27B8B9}"/>
              </a:ext>
            </a:extLst>
          </p:cNvPr>
          <p:cNvSpPr>
            <a:spLocks noGrp="1"/>
          </p:cNvSpPr>
          <p:nvPr>
            <p:ph type="title"/>
          </p:nvPr>
        </p:nvSpPr>
        <p:spPr/>
        <p:txBody>
          <a:bodyPr/>
          <a:lstStyle/>
          <a:p>
            <a:r>
              <a:rPr lang="en-GB"/>
              <a:t>Proactive and Advanced Care Planning: Anticipatory Medicines (for GSF Amber/Red)</a:t>
            </a:r>
          </a:p>
        </p:txBody>
      </p:sp>
      <p:sp>
        <p:nvSpPr>
          <p:cNvPr id="3" name="Content Placeholder 2">
            <a:extLst>
              <a:ext uri="{FF2B5EF4-FFF2-40B4-BE49-F238E27FC236}">
                <a16:creationId xmlns:a16="http://schemas.microsoft.com/office/drawing/2014/main" id="{E7D7FB2F-BC7E-3CA8-1CA0-C682A06CD9B4}"/>
              </a:ext>
            </a:extLst>
          </p:cNvPr>
          <p:cNvSpPr>
            <a:spLocks noGrp="1"/>
          </p:cNvSpPr>
          <p:nvPr>
            <p:ph idx="1"/>
          </p:nvPr>
        </p:nvSpPr>
        <p:spPr>
          <a:xfrm>
            <a:off x="6764781" y="1690688"/>
            <a:ext cx="5056921" cy="3768775"/>
          </a:xfrm>
        </p:spPr>
        <p:txBody>
          <a:bodyPr/>
          <a:lstStyle/>
          <a:p>
            <a:r>
              <a:rPr lang="en-GB">
                <a:latin typeface="+mn-lt"/>
              </a:rPr>
              <a:t>SWH has the highest rates of prescribing anticipatory medicines for those who are GSF red/yellow (73%)</a:t>
            </a:r>
          </a:p>
          <a:p>
            <a:r>
              <a:rPr lang="en-GB">
                <a:latin typeface="+mn-lt"/>
              </a:rPr>
              <a:t>Rates are lower in ENH (66%) and even more so in WE (57%)</a:t>
            </a:r>
          </a:p>
          <a:p>
            <a:endParaRPr lang="en-GB">
              <a:latin typeface="+mn-lt"/>
            </a:endParaRPr>
          </a:p>
        </p:txBody>
      </p:sp>
      <p:graphicFrame>
        <p:nvGraphicFramePr>
          <p:cNvPr id="5" name="Chart 4">
            <a:extLst>
              <a:ext uri="{FF2B5EF4-FFF2-40B4-BE49-F238E27FC236}">
                <a16:creationId xmlns:a16="http://schemas.microsoft.com/office/drawing/2014/main" id="{ABD49DB8-9723-5206-501D-27B7037B0E8D}"/>
              </a:ext>
            </a:extLst>
          </p:cNvPr>
          <p:cNvGraphicFramePr>
            <a:graphicFrameLocks/>
          </p:cNvGraphicFramePr>
          <p:nvPr>
            <p:extLst>
              <p:ext uri="{D42A27DB-BD31-4B8C-83A1-F6EECF244321}">
                <p14:modId xmlns:p14="http://schemas.microsoft.com/office/powerpoint/2010/main" val="3886069042"/>
              </p:ext>
            </p:extLst>
          </p:nvPr>
        </p:nvGraphicFramePr>
        <p:xfrm>
          <a:off x="537882" y="1320015"/>
          <a:ext cx="6142617" cy="36177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E3B40A5-DBFA-0220-9D53-35A3CC347CC1}"/>
              </a:ext>
            </a:extLst>
          </p:cNvPr>
          <p:cNvSpPr txBox="1"/>
          <p:nvPr/>
        </p:nvSpPr>
        <p:spPr>
          <a:xfrm>
            <a:off x="541083" y="4937760"/>
            <a:ext cx="5596568" cy="307777"/>
          </a:xfrm>
          <a:prstGeom prst="rect">
            <a:avLst/>
          </a:prstGeom>
          <a:noFill/>
        </p:spPr>
        <p:txBody>
          <a:bodyPr wrap="square" rtlCol="0">
            <a:spAutoFit/>
          </a:bodyPr>
          <a:lstStyle/>
          <a:p>
            <a:r>
              <a:rPr lang="en-GB" sz="1400"/>
              <a:t>Source: General practice data, via Ardens Manager. 2022/23</a:t>
            </a:r>
          </a:p>
        </p:txBody>
      </p:sp>
    </p:spTree>
    <p:extLst>
      <p:ext uri="{BB962C8B-B14F-4D97-AF65-F5344CB8AC3E}">
        <p14:creationId xmlns:p14="http://schemas.microsoft.com/office/powerpoint/2010/main" val="2866465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F55C-821E-0AC5-3578-07C0021F79B5}"/>
              </a:ext>
            </a:extLst>
          </p:cNvPr>
          <p:cNvSpPr>
            <a:spLocks noGrp="1"/>
          </p:cNvSpPr>
          <p:nvPr>
            <p:ph type="title"/>
          </p:nvPr>
        </p:nvSpPr>
        <p:spPr/>
        <p:txBody>
          <a:bodyPr/>
          <a:lstStyle/>
          <a:p>
            <a:r>
              <a:rPr lang="en-GB"/>
              <a:t>Proactive and Advanced Care Planning: Palliative Care Leads</a:t>
            </a:r>
          </a:p>
        </p:txBody>
      </p:sp>
      <p:grpSp>
        <p:nvGrpSpPr>
          <p:cNvPr id="7" name="Group 6">
            <a:extLst>
              <a:ext uri="{FF2B5EF4-FFF2-40B4-BE49-F238E27FC236}">
                <a16:creationId xmlns:a16="http://schemas.microsoft.com/office/drawing/2014/main" id="{F33D6089-0FBD-AF4C-202B-75461B03AE73}"/>
              </a:ext>
            </a:extLst>
          </p:cNvPr>
          <p:cNvGrpSpPr/>
          <p:nvPr/>
        </p:nvGrpSpPr>
        <p:grpSpPr>
          <a:xfrm>
            <a:off x="292235" y="1430606"/>
            <a:ext cx="11267697" cy="1598023"/>
            <a:chOff x="453600" y="3076526"/>
            <a:chExt cx="11267697" cy="1598023"/>
          </a:xfrm>
        </p:grpSpPr>
        <p:pic>
          <p:nvPicPr>
            <p:cNvPr id="3" name="Picture 2">
              <a:extLst>
                <a:ext uri="{FF2B5EF4-FFF2-40B4-BE49-F238E27FC236}">
                  <a16:creationId xmlns:a16="http://schemas.microsoft.com/office/drawing/2014/main" id="{A0A11D0C-F678-D096-6EA8-35FE9D8653E8}"/>
                </a:ext>
              </a:extLst>
            </p:cNvPr>
            <p:cNvPicPr>
              <a:picLocks noChangeAspect="1"/>
            </p:cNvPicPr>
            <p:nvPr/>
          </p:nvPicPr>
          <p:blipFill>
            <a:blip r:embed="rId2"/>
            <a:stretch>
              <a:fillRect/>
            </a:stretch>
          </p:blipFill>
          <p:spPr>
            <a:xfrm>
              <a:off x="470702" y="3076526"/>
              <a:ext cx="11250595" cy="704948"/>
            </a:xfrm>
            <a:prstGeom prst="rect">
              <a:avLst/>
            </a:prstGeom>
          </p:spPr>
        </p:pic>
        <p:pic>
          <p:nvPicPr>
            <p:cNvPr id="5" name="Picture 4">
              <a:extLst>
                <a:ext uri="{FF2B5EF4-FFF2-40B4-BE49-F238E27FC236}">
                  <a16:creationId xmlns:a16="http://schemas.microsoft.com/office/drawing/2014/main" id="{6311B733-F0FD-26D7-93E3-7B7C700FCBB0}"/>
                </a:ext>
              </a:extLst>
            </p:cNvPr>
            <p:cNvPicPr>
              <a:picLocks noChangeAspect="1"/>
            </p:cNvPicPr>
            <p:nvPr/>
          </p:nvPicPr>
          <p:blipFill>
            <a:blip r:embed="rId3"/>
            <a:stretch>
              <a:fillRect/>
            </a:stretch>
          </p:blipFill>
          <p:spPr>
            <a:xfrm>
              <a:off x="453600" y="3731442"/>
              <a:ext cx="11260121" cy="943107"/>
            </a:xfrm>
            <a:prstGeom prst="rect">
              <a:avLst/>
            </a:prstGeom>
          </p:spPr>
        </p:pic>
      </p:grpSp>
      <p:sp>
        <p:nvSpPr>
          <p:cNvPr id="6" name="TextBox 5">
            <a:extLst>
              <a:ext uri="{FF2B5EF4-FFF2-40B4-BE49-F238E27FC236}">
                <a16:creationId xmlns:a16="http://schemas.microsoft.com/office/drawing/2014/main" id="{D6E88235-194B-3212-AF4F-2B84CF492502}"/>
              </a:ext>
            </a:extLst>
          </p:cNvPr>
          <p:cNvSpPr txBox="1"/>
          <p:nvPr/>
        </p:nvSpPr>
        <p:spPr>
          <a:xfrm>
            <a:off x="613202" y="5018314"/>
            <a:ext cx="5747657" cy="307777"/>
          </a:xfrm>
          <a:prstGeom prst="rect">
            <a:avLst/>
          </a:prstGeom>
          <a:noFill/>
        </p:spPr>
        <p:txBody>
          <a:bodyPr wrap="square" rtlCol="0">
            <a:spAutoFit/>
          </a:bodyPr>
          <a:lstStyle/>
          <a:p>
            <a:r>
              <a:rPr lang="en-GB" sz="1400"/>
              <a:t>Source: </a:t>
            </a:r>
            <a:r>
              <a:rPr lang="en-GB" sz="1400" err="1"/>
              <a:t>Ardens</a:t>
            </a:r>
            <a:r>
              <a:rPr lang="en-GB" sz="1400"/>
              <a:t> Manager ECF 2022/23</a:t>
            </a:r>
          </a:p>
        </p:txBody>
      </p:sp>
      <p:sp>
        <p:nvSpPr>
          <p:cNvPr id="8" name="Content Placeholder 2">
            <a:extLst>
              <a:ext uri="{FF2B5EF4-FFF2-40B4-BE49-F238E27FC236}">
                <a16:creationId xmlns:a16="http://schemas.microsoft.com/office/drawing/2014/main" id="{846D5F8D-B70D-8EC9-FB5D-B7229309DEFC}"/>
              </a:ext>
            </a:extLst>
          </p:cNvPr>
          <p:cNvSpPr txBox="1">
            <a:spLocks/>
          </p:cNvSpPr>
          <p:nvPr/>
        </p:nvSpPr>
        <p:spPr>
          <a:xfrm>
            <a:off x="639644" y="3423463"/>
            <a:ext cx="11182059" cy="2064397"/>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mn-lt"/>
              </a:rPr>
              <a:t>HWE has been very successful in appointing palliative and end of life care leads in practices:</a:t>
            </a:r>
          </a:p>
          <a:p>
            <a:r>
              <a:rPr lang="en-GB">
                <a:latin typeface="+mn-lt"/>
              </a:rPr>
              <a:t>Palliative care leads have been identified in 97% of GP practices in HWE</a:t>
            </a:r>
          </a:p>
        </p:txBody>
      </p:sp>
    </p:spTree>
    <p:extLst>
      <p:ext uri="{BB962C8B-B14F-4D97-AF65-F5344CB8AC3E}">
        <p14:creationId xmlns:p14="http://schemas.microsoft.com/office/powerpoint/2010/main" val="3382887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E45A-91D3-EDFA-7092-0E01ECBFD7A3}"/>
              </a:ext>
            </a:extLst>
          </p:cNvPr>
          <p:cNvSpPr>
            <a:spLocks noGrp="1"/>
          </p:cNvSpPr>
          <p:nvPr>
            <p:ph type="ctrTitle"/>
          </p:nvPr>
        </p:nvSpPr>
        <p:spPr/>
        <p:txBody>
          <a:bodyPr>
            <a:normAutofit/>
          </a:bodyPr>
          <a:lstStyle/>
          <a:p>
            <a:r>
              <a:rPr lang="en-GB" sz="3600"/>
              <a:t>4. Urgent and Emergency Care &amp; EOL</a:t>
            </a:r>
          </a:p>
        </p:txBody>
      </p:sp>
      <p:sp>
        <p:nvSpPr>
          <p:cNvPr id="3" name="Subtitle 2">
            <a:extLst>
              <a:ext uri="{FF2B5EF4-FFF2-40B4-BE49-F238E27FC236}">
                <a16:creationId xmlns:a16="http://schemas.microsoft.com/office/drawing/2014/main" id="{751371B8-85D6-9498-6C1B-FD279DEB093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8299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DC42-C508-1BAD-5B0A-4B9DED713C28}"/>
              </a:ext>
            </a:extLst>
          </p:cNvPr>
          <p:cNvSpPr>
            <a:spLocks noGrp="1"/>
          </p:cNvSpPr>
          <p:nvPr>
            <p:ph type="title"/>
          </p:nvPr>
        </p:nvSpPr>
        <p:spPr/>
        <p:txBody>
          <a:bodyPr/>
          <a:lstStyle/>
          <a:p>
            <a:r>
              <a:rPr lang="en-GB"/>
              <a:t>UEC &amp; EOL Slides: Summary </a:t>
            </a:r>
          </a:p>
        </p:txBody>
      </p:sp>
      <p:sp>
        <p:nvSpPr>
          <p:cNvPr id="3" name="Content Placeholder 2">
            <a:extLst>
              <a:ext uri="{FF2B5EF4-FFF2-40B4-BE49-F238E27FC236}">
                <a16:creationId xmlns:a16="http://schemas.microsoft.com/office/drawing/2014/main" id="{245F9B7A-3A28-946D-B01A-3F7CE0DBB970}"/>
              </a:ext>
            </a:extLst>
          </p:cNvPr>
          <p:cNvSpPr>
            <a:spLocks noGrp="1"/>
          </p:cNvSpPr>
          <p:nvPr>
            <p:ph idx="1"/>
          </p:nvPr>
        </p:nvSpPr>
        <p:spPr>
          <a:xfrm>
            <a:off x="453600" y="1492469"/>
            <a:ext cx="11368102" cy="4246850"/>
          </a:xfrm>
        </p:spPr>
        <p:txBody>
          <a:bodyPr>
            <a:normAutofit fontScale="55000" lnSpcReduction="20000"/>
          </a:bodyPr>
          <a:lstStyle/>
          <a:p>
            <a:r>
              <a:rPr lang="en-GB" sz="4300">
                <a:latin typeface="+mn-lt"/>
              </a:rPr>
              <a:t>HWE is performing similarly to the rest of the country for the percentage of deaths with 3 or more emergency admissions in the last three months of life</a:t>
            </a:r>
          </a:p>
          <a:p>
            <a:r>
              <a:rPr lang="en-GB" sz="4300">
                <a:latin typeface="+mn-lt"/>
              </a:rPr>
              <a:t>Within the </a:t>
            </a:r>
            <a:r>
              <a:rPr lang="en-GB" sz="4300" err="1">
                <a:latin typeface="+mn-lt"/>
              </a:rPr>
              <a:t>EoL</a:t>
            </a:r>
            <a:r>
              <a:rPr lang="en-GB" sz="4300">
                <a:latin typeface="+mn-lt"/>
              </a:rPr>
              <a:t> segment:</a:t>
            </a:r>
          </a:p>
          <a:p>
            <a:pPr lvl="1"/>
            <a:r>
              <a:rPr lang="en-GB" sz="4300">
                <a:latin typeface="+mn-lt"/>
              </a:rPr>
              <a:t>With increasing age comes increasing volume of patients and associated cost of A&amp;E attendances</a:t>
            </a:r>
          </a:p>
          <a:p>
            <a:pPr lvl="1"/>
            <a:r>
              <a:rPr lang="en-GB" sz="4300">
                <a:latin typeface="+mn-lt"/>
              </a:rPr>
              <a:t>A&amp;E attendances for those in segment 5 (</a:t>
            </a:r>
            <a:r>
              <a:rPr lang="en-GB" sz="4300" err="1">
                <a:latin typeface="+mn-lt"/>
              </a:rPr>
              <a:t>EoLFD</a:t>
            </a:r>
            <a:r>
              <a:rPr lang="en-GB" sz="4300">
                <a:latin typeface="+mn-lt"/>
              </a:rPr>
              <a:t>) are very common, with frequent attendances due to weakness (14%,) dyspnoea (14%,) chest pain (12%, and unsteady gait (12%)</a:t>
            </a:r>
          </a:p>
          <a:p>
            <a:pPr lvl="1"/>
            <a:r>
              <a:rPr lang="en-GB" sz="4300">
                <a:latin typeface="+mn-lt"/>
              </a:rPr>
              <a:t>Emergency admissions are also highest in this segment, alongside people with severe dementia. Common reasons for admission are exacerbations of underlying long term conditions and infective causes as well as falls and fractures. </a:t>
            </a:r>
          </a:p>
          <a:p>
            <a:pPr lvl="1"/>
            <a:r>
              <a:rPr lang="en-GB" sz="4300">
                <a:latin typeface="+mn-lt"/>
              </a:rPr>
              <a:t>In the end of life subsegment, ACS admissions are most commonly due to CVD: congestive heart failure, Respiratory: COPD and CVD: AF and flutter</a:t>
            </a:r>
          </a:p>
        </p:txBody>
      </p:sp>
    </p:spTree>
    <p:extLst>
      <p:ext uri="{BB962C8B-B14F-4D97-AF65-F5344CB8AC3E}">
        <p14:creationId xmlns:p14="http://schemas.microsoft.com/office/powerpoint/2010/main" val="1507795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3B05E-4DFA-4021-9A82-C61686F4477C}"/>
              </a:ext>
            </a:extLst>
          </p:cNvPr>
          <p:cNvSpPr>
            <a:spLocks noGrp="1"/>
          </p:cNvSpPr>
          <p:nvPr>
            <p:ph type="title"/>
          </p:nvPr>
        </p:nvSpPr>
        <p:spPr/>
        <p:txBody>
          <a:bodyPr/>
          <a:lstStyle/>
          <a:p>
            <a:r>
              <a:rPr lang="en-GB"/>
              <a:t>UEC &amp; EOL: Cost PPPY</a:t>
            </a:r>
          </a:p>
        </p:txBody>
      </p:sp>
      <p:sp>
        <p:nvSpPr>
          <p:cNvPr id="3" name="Content Placeholder 2">
            <a:extLst>
              <a:ext uri="{FF2B5EF4-FFF2-40B4-BE49-F238E27FC236}">
                <a16:creationId xmlns:a16="http://schemas.microsoft.com/office/drawing/2014/main" id="{63CE7221-14EC-4B65-9C62-1D673623BF44}"/>
              </a:ext>
            </a:extLst>
          </p:cNvPr>
          <p:cNvSpPr>
            <a:spLocks noGrp="1"/>
          </p:cNvSpPr>
          <p:nvPr>
            <p:ph idx="1"/>
          </p:nvPr>
        </p:nvSpPr>
        <p:spPr>
          <a:xfrm>
            <a:off x="453600" y="1357243"/>
            <a:ext cx="3835596" cy="3768775"/>
          </a:xfrm>
        </p:spPr>
        <p:txBody>
          <a:bodyPr>
            <a:normAutofit fontScale="85000" lnSpcReduction="10000"/>
          </a:bodyPr>
          <a:lstStyle/>
          <a:p>
            <a:r>
              <a:rPr lang="en-GB" sz="1800">
                <a:latin typeface="+mn-lt"/>
              </a:rPr>
              <a:t>Worsening health status is associated with increasing cost per person per year (PPPY), with the majority of those costs coming from urgent and emergency care. </a:t>
            </a:r>
          </a:p>
          <a:p>
            <a:r>
              <a:rPr lang="en-GB" sz="1800">
                <a:latin typeface="+mn-lt"/>
              </a:rPr>
              <a:t>In the chart opposite, the bar represents the number of people in each segment and the line represents the cost PPPY. </a:t>
            </a:r>
          </a:p>
          <a:p>
            <a:r>
              <a:rPr lang="en-GB" sz="1800">
                <a:latin typeface="+mn-lt"/>
              </a:rPr>
              <a:t>Whilst people in segment 5 (</a:t>
            </a:r>
            <a:r>
              <a:rPr lang="en-GB" sz="1800" err="1">
                <a:latin typeface="+mn-lt"/>
              </a:rPr>
              <a:t>EoL</a:t>
            </a:r>
            <a:r>
              <a:rPr lang="en-GB" sz="1800">
                <a:latin typeface="+mn-lt"/>
              </a:rPr>
              <a:t>, frailty and dementia) make up the smallest proportion of the population, they have the highest spend per person (&gt;£4000pppy).</a:t>
            </a:r>
          </a:p>
          <a:p>
            <a:r>
              <a:rPr lang="en-GB" sz="1800">
                <a:latin typeface="+mn-lt"/>
              </a:rPr>
              <a:t>Those in segment 5 (</a:t>
            </a:r>
            <a:r>
              <a:rPr lang="en-GB" sz="1800" err="1">
                <a:latin typeface="+mn-lt"/>
              </a:rPr>
              <a:t>EoL</a:t>
            </a:r>
            <a:r>
              <a:rPr lang="en-GB" sz="1800">
                <a:latin typeface="+mn-lt"/>
              </a:rPr>
              <a:t>, frailty and dementia) have roughly 16x more spent on them PPPY compared to those in segment 1 (healthy). &gt;£4000 PPPY compared to ~£250 PPPY for the ‘healthy’ population.</a:t>
            </a:r>
          </a:p>
          <a:p>
            <a:endParaRPr lang="en-GB" sz="1800">
              <a:latin typeface="+mn-lt"/>
            </a:endParaRPr>
          </a:p>
        </p:txBody>
      </p:sp>
      <p:pic>
        <p:nvPicPr>
          <p:cNvPr id="4" name="Picture 3">
            <a:extLst>
              <a:ext uri="{FF2B5EF4-FFF2-40B4-BE49-F238E27FC236}">
                <a16:creationId xmlns:a16="http://schemas.microsoft.com/office/drawing/2014/main" id="{BB220051-37D1-40FE-9262-85E8B923EC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3420" y="1357243"/>
            <a:ext cx="6971733" cy="4550021"/>
          </a:xfrm>
          <a:prstGeom prst="rect">
            <a:avLst/>
          </a:prstGeom>
        </p:spPr>
      </p:pic>
      <p:sp>
        <p:nvSpPr>
          <p:cNvPr id="6" name="TextBox 5">
            <a:extLst>
              <a:ext uri="{FF2B5EF4-FFF2-40B4-BE49-F238E27FC236}">
                <a16:creationId xmlns:a16="http://schemas.microsoft.com/office/drawing/2014/main" id="{28E50F50-B38F-A5CF-8181-0151C6A83443}"/>
              </a:ext>
            </a:extLst>
          </p:cNvPr>
          <p:cNvSpPr txBox="1"/>
          <p:nvPr/>
        </p:nvSpPr>
        <p:spPr>
          <a:xfrm>
            <a:off x="6221002" y="5753376"/>
            <a:ext cx="6096000" cy="307777"/>
          </a:xfrm>
          <a:prstGeom prst="rect">
            <a:avLst/>
          </a:prstGeom>
          <a:noFill/>
        </p:spPr>
        <p:txBody>
          <a:bodyPr wrap="square">
            <a:spAutoFit/>
          </a:bodyPr>
          <a:lstStyle/>
          <a:p>
            <a:r>
              <a:rPr lang="en-GB" sz="1400"/>
              <a:t>Source: HWE linked data, Jan 22</a:t>
            </a:r>
          </a:p>
        </p:txBody>
      </p:sp>
      <p:sp>
        <p:nvSpPr>
          <p:cNvPr id="7" name="TextBox 6">
            <a:extLst>
              <a:ext uri="{FF2B5EF4-FFF2-40B4-BE49-F238E27FC236}">
                <a16:creationId xmlns:a16="http://schemas.microsoft.com/office/drawing/2014/main" id="{2570CDA0-EAAA-B776-2A0F-56F32DCF6FCA}"/>
              </a:ext>
            </a:extLst>
          </p:cNvPr>
          <p:cNvSpPr txBox="1"/>
          <p:nvPr/>
        </p:nvSpPr>
        <p:spPr>
          <a:xfrm>
            <a:off x="4685966" y="971616"/>
            <a:ext cx="6096000" cy="307777"/>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a:t>Population and healthcare cost PPPY- by life segment </a:t>
            </a:r>
          </a:p>
        </p:txBody>
      </p:sp>
    </p:spTree>
    <p:extLst>
      <p:ext uri="{BB962C8B-B14F-4D97-AF65-F5344CB8AC3E}">
        <p14:creationId xmlns:p14="http://schemas.microsoft.com/office/powerpoint/2010/main" val="2787212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D7D42A-B5A5-D825-3D67-E1B6A47A0CB4}"/>
              </a:ext>
            </a:extLst>
          </p:cNvPr>
          <p:cNvSpPr>
            <a:spLocks noGrp="1"/>
          </p:cNvSpPr>
          <p:nvPr>
            <p:ph type="title"/>
          </p:nvPr>
        </p:nvSpPr>
        <p:spPr/>
        <p:txBody>
          <a:bodyPr/>
          <a:lstStyle/>
          <a:p>
            <a:r>
              <a:rPr kumimoji="0" lang="en-GB" sz="2400" b="1" i="0" u="none" strike="noStrike" kern="1200" cap="none" spc="0" normalizeH="0" baseline="0" noProof="0">
                <a:ln>
                  <a:noFill/>
                </a:ln>
                <a:solidFill>
                  <a:srgbClr val="007265"/>
                </a:solidFill>
                <a:effectLst/>
                <a:uLnTx/>
                <a:uFillTx/>
                <a:latin typeface="Arial" panose="020B0604020202020204" pitchFamily="34" charset="0"/>
                <a:ea typeface="+mj-ea"/>
                <a:cs typeface="Arial" panose="020B0604020202020204" pitchFamily="34" charset="0"/>
              </a:rPr>
              <a:t>UEC &amp; EOL: A&amp;E attendances</a:t>
            </a:r>
            <a:br>
              <a:rPr lang="en-GB"/>
            </a:br>
            <a:endParaRPr lang="en-GB"/>
          </a:p>
        </p:txBody>
      </p:sp>
      <p:sp>
        <p:nvSpPr>
          <p:cNvPr id="10" name="Content Placeholder 9">
            <a:extLst>
              <a:ext uri="{FF2B5EF4-FFF2-40B4-BE49-F238E27FC236}">
                <a16:creationId xmlns:a16="http://schemas.microsoft.com/office/drawing/2014/main" id="{A3C08048-52B0-BF7E-B98B-675E10C0ECB1}"/>
              </a:ext>
            </a:extLst>
          </p:cNvPr>
          <p:cNvSpPr>
            <a:spLocks noGrp="1"/>
          </p:cNvSpPr>
          <p:nvPr>
            <p:ph idx="1"/>
          </p:nvPr>
        </p:nvSpPr>
        <p:spPr>
          <a:xfrm>
            <a:off x="453600" y="1825625"/>
            <a:ext cx="7597580" cy="3768775"/>
          </a:xfrm>
        </p:spPr>
        <p:txBody>
          <a:bodyPr/>
          <a:lstStyle/>
          <a:p>
            <a:r>
              <a:rPr lang="en-GB"/>
              <a:t>On average, the rate of emergency department attendance for the 18 month period April ’21 to Sept ’22 for people in the end of life segment (n=11057) was 982 per 1000. This compares to a rate of 278 per 1000 across the HWE population. It is similar to the rates for the segment 5 – </a:t>
            </a:r>
            <a:r>
              <a:rPr lang="en-GB" err="1"/>
              <a:t>EoLFD</a:t>
            </a:r>
            <a:r>
              <a:rPr lang="en-GB"/>
              <a:t> as a whole (932 per 1000). </a:t>
            </a:r>
          </a:p>
          <a:p>
            <a:r>
              <a:rPr lang="en-GB"/>
              <a:t>The main reasons for emergency attendance for people in the end of life segment are shown in the table opposite. </a:t>
            </a:r>
          </a:p>
          <a:p>
            <a:pPr lvl="1"/>
            <a:r>
              <a:rPr lang="en-GB"/>
              <a:t>Whilst there are a number of complaints that have limited description (asthenia, clouded consciousness, asymptomatic) these are likely to represent general issues of frailty, social difficulties and difficulty managing at home or usual place of residence. </a:t>
            </a:r>
          </a:p>
          <a:p>
            <a:pPr lvl="1"/>
            <a:r>
              <a:rPr lang="en-GB"/>
              <a:t>In addition to these ‘non-descript’ complaints, many attendances are linked to infective causes, exacerbations of long term conditions or injuries and musculoskeletal issues. </a:t>
            </a:r>
          </a:p>
        </p:txBody>
      </p:sp>
      <p:graphicFrame>
        <p:nvGraphicFramePr>
          <p:cNvPr id="11" name="Table 12">
            <a:extLst>
              <a:ext uri="{FF2B5EF4-FFF2-40B4-BE49-F238E27FC236}">
                <a16:creationId xmlns:a16="http://schemas.microsoft.com/office/drawing/2014/main" id="{AE8F1B25-9592-42DE-F616-B24FB618FA28}"/>
              </a:ext>
            </a:extLst>
          </p:cNvPr>
          <p:cNvGraphicFramePr>
            <a:graphicFrameLocks noGrp="1"/>
          </p:cNvGraphicFramePr>
          <p:nvPr>
            <p:extLst>
              <p:ext uri="{D42A27DB-BD31-4B8C-83A1-F6EECF244321}">
                <p14:modId xmlns:p14="http://schemas.microsoft.com/office/powerpoint/2010/main" val="3172043894"/>
              </p:ext>
            </p:extLst>
          </p:nvPr>
        </p:nvGraphicFramePr>
        <p:xfrm>
          <a:off x="8664496" y="0"/>
          <a:ext cx="3252439" cy="6858000"/>
        </p:xfrm>
        <a:graphic>
          <a:graphicData uri="http://schemas.openxmlformats.org/drawingml/2006/table">
            <a:tbl>
              <a:tblPr firstRow="1" bandRow="1">
                <a:tableStyleId>{5C22544A-7EE6-4342-B048-85BDC9FD1C3A}</a:tableStyleId>
              </a:tblPr>
              <a:tblGrid>
                <a:gridCol w="3252439">
                  <a:extLst>
                    <a:ext uri="{9D8B030D-6E8A-4147-A177-3AD203B41FA5}">
                      <a16:colId xmlns:a16="http://schemas.microsoft.com/office/drawing/2014/main" val="2813719523"/>
                    </a:ext>
                  </a:extLst>
                </a:gridCol>
              </a:tblGrid>
              <a:tr h="0">
                <a:tc>
                  <a:txBody>
                    <a:bodyPr/>
                    <a:lstStyle/>
                    <a:p>
                      <a:r>
                        <a:rPr lang="en-GB" sz="1200"/>
                        <a:t>Chief complaint</a:t>
                      </a:r>
                    </a:p>
                  </a:txBody>
                  <a:tcPr anchor="ctr"/>
                </a:tc>
                <a:extLst>
                  <a:ext uri="{0D108BD9-81ED-4DB2-BD59-A6C34878D82A}">
                    <a16:rowId xmlns:a16="http://schemas.microsoft.com/office/drawing/2014/main" val="1211421732"/>
                  </a:ext>
                </a:extLst>
              </a:tr>
              <a:tr h="0">
                <a:tc>
                  <a:txBody>
                    <a:bodyPr/>
                    <a:lstStyle/>
                    <a:p>
                      <a:r>
                        <a:rPr lang="en-GB" sz="1200"/>
                        <a:t>Asthenia (Finding)</a:t>
                      </a:r>
                    </a:p>
                  </a:txBody>
                  <a:tcPr anchor="ctr"/>
                </a:tc>
                <a:extLst>
                  <a:ext uri="{0D108BD9-81ED-4DB2-BD59-A6C34878D82A}">
                    <a16:rowId xmlns:a16="http://schemas.microsoft.com/office/drawing/2014/main" val="926265995"/>
                  </a:ext>
                </a:extLst>
              </a:tr>
              <a:tr h="0">
                <a:tc>
                  <a:txBody>
                    <a:bodyPr/>
                    <a:lstStyle/>
                    <a:p>
                      <a:r>
                        <a:rPr lang="en-GB" sz="1200" err="1"/>
                        <a:t>Dyspnea</a:t>
                      </a:r>
                      <a:r>
                        <a:rPr lang="en-GB" sz="1200"/>
                        <a:t> (Finding)</a:t>
                      </a:r>
                    </a:p>
                  </a:txBody>
                  <a:tcPr anchor="ctr"/>
                </a:tc>
                <a:extLst>
                  <a:ext uri="{0D108BD9-81ED-4DB2-BD59-A6C34878D82A}">
                    <a16:rowId xmlns:a16="http://schemas.microsoft.com/office/drawing/2014/main" val="2358416259"/>
                  </a:ext>
                </a:extLst>
              </a:tr>
              <a:tr h="117543">
                <a:tc>
                  <a:txBody>
                    <a:bodyPr/>
                    <a:lstStyle/>
                    <a:p>
                      <a:r>
                        <a:rPr lang="en-GB" sz="1200"/>
                        <a:t>Unsteady Gait (Finding)</a:t>
                      </a:r>
                    </a:p>
                  </a:txBody>
                  <a:tcPr anchor="ctr"/>
                </a:tc>
                <a:extLst>
                  <a:ext uri="{0D108BD9-81ED-4DB2-BD59-A6C34878D82A}">
                    <a16:rowId xmlns:a16="http://schemas.microsoft.com/office/drawing/2014/main" val="649435051"/>
                  </a:ext>
                </a:extLst>
              </a:tr>
              <a:tr h="0">
                <a:tc>
                  <a:txBody>
                    <a:bodyPr/>
                    <a:lstStyle/>
                    <a:p>
                      <a:r>
                        <a:rPr lang="en-GB" sz="1200"/>
                        <a:t>Abdominal Pain (Finding)</a:t>
                      </a:r>
                    </a:p>
                  </a:txBody>
                  <a:tcPr anchor="ctr"/>
                </a:tc>
                <a:extLst>
                  <a:ext uri="{0D108BD9-81ED-4DB2-BD59-A6C34878D82A}">
                    <a16:rowId xmlns:a16="http://schemas.microsoft.com/office/drawing/2014/main" val="3147890836"/>
                  </a:ext>
                </a:extLst>
              </a:tr>
              <a:tr h="0">
                <a:tc>
                  <a:txBody>
                    <a:bodyPr/>
                    <a:lstStyle/>
                    <a:p>
                      <a:r>
                        <a:rPr lang="en-GB" sz="1200"/>
                        <a:t>Chest Pain (Finding)</a:t>
                      </a:r>
                    </a:p>
                  </a:txBody>
                  <a:tcPr anchor="ctr"/>
                </a:tc>
                <a:extLst>
                  <a:ext uri="{0D108BD9-81ED-4DB2-BD59-A6C34878D82A}">
                    <a16:rowId xmlns:a16="http://schemas.microsoft.com/office/drawing/2014/main" val="3361605667"/>
                  </a:ext>
                </a:extLst>
              </a:tr>
              <a:tr h="0">
                <a:tc>
                  <a:txBody>
                    <a:bodyPr/>
                    <a:lstStyle/>
                    <a:p>
                      <a:r>
                        <a:rPr lang="en-GB" sz="1200"/>
                        <a:t>Injury Of Lower Limb (Disorder)</a:t>
                      </a:r>
                    </a:p>
                  </a:txBody>
                  <a:tcPr anchor="ctr"/>
                </a:tc>
                <a:extLst>
                  <a:ext uri="{0D108BD9-81ED-4DB2-BD59-A6C34878D82A}">
                    <a16:rowId xmlns:a16="http://schemas.microsoft.com/office/drawing/2014/main" val="1921994116"/>
                  </a:ext>
                </a:extLst>
              </a:tr>
              <a:tr h="0">
                <a:tc>
                  <a:txBody>
                    <a:bodyPr/>
                    <a:lstStyle/>
                    <a:p>
                      <a:r>
                        <a:rPr lang="en-GB" sz="1200"/>
                        <a:t>Pain In Lower Limb (Finding)</a:t>
                      </a:r>
                    </a:p>
                  </a:txBody>
                  <a:tcPr anchor="ctr"/>
                </a:tc>
                <a:extLst>
                  <a:ext uri="{0D108BD9-81ED-4DB2-BD59-A6C34878D82A}">
                    <a16:rowId xmlns:a16="http://schemas.microsoft.com/office/drawing/2014/main" val="2880700813"/>
                  </a:ext>
                </a:extLst>
              </a:tr>
              <a:tr h="0">
                <a:tc>
                  <a:txBody>
                    <a:bodyPr/>
                    <a:lstStyle/>
                    <a:p>
                      <a:r>
                        <a:rPr lang="en-GB" sz="1200"/>
                        <a:t>Injury Of Head (Disorder)</a:t>
                      </a:r>
                    </a:p>
                  </a:txBody>
                  <a:tcPr anchor="ctr"/>
                </a:tc>
                <a:extLst>
                  <a:ext uri="{0D108BD9-81ED-4DB2-BD59-A6C34878D82A}">
                    <a16:rowId xmlns:a16="http://schemas.microsoft.com/office/drawing/2014/main" val="3721159432"/>
                  </a:ext>
                </a:extLst>
              </a:tr>
              <a:tr h="0">
                <a:tc>
                  <a:txBody>
                    <a:bodyPr/>
                    <a:lstStyle/>
                    <a:p>
                      <a:r>
                        <a:rPr lang="en-GB" sz="1200"/>
                        <a:t>Fever (Finding)</a:t>
                      </a:r>
                    </a:p>
                  </a:txBody>
                  <a:tcPr anchor="ctr"/>
                </a:tc>
                <a:extLst>
                  <a:ext uri="{0D108BD9-81ED-4DB2-BD59-A6C34878D82A}">
                    <a16:rowId xmlns:a16="http://schemas.microsoft.com/office/drawing/2014/main" val="206725333"/>
                  </a:ext>
                </a:extLst>
              </a:tr>
              <a:tr h="0">
                <a:tc>
                  <a:txBody>
                    <a:bodyPr/>
                    <a:lstStyle/>
                    <a:p>
                      <a:r>
                        <a:rPr lang="en-GB" sz="1200"/>
                        <a:t>Difficulty Breathing (Finding)</a:t>
                      </a:r>
                    </a:p>
                  </a:txBody>
                  <a:tcPr anchor="ctr"/>
                </a:tc>
                <a:extLst>
                  <a:ext uri="{0D108BD9-81ED-4DB2-BD59-A6C34878D82A}">
                    <a16:rowId xmlns:a16="http://schemas.microsoft.com/office/drawing/2014/main" val="3937394466"/>
                  </a:ext>
                </a:extLst>
              </a:tr>
              <a:tr h="0">
                <a:tc>
                  <a:txBody>
                    <a:bodyPr/>
                    <a:lstStyle/>
                    <a:p>
                      <a:r>
                        <a:rPr lang="en-GB" sz="1200"/>
                        <a:t>Asymptomatic (Finding)</a:t>
                      </a:r>
                    </a:p>
                  </a:txBody>
                  <a:tcPr anchor="ctr"/>
                </a:tc>
                <a:extLst>
                  <a:ext uri="{0D108BD9-81ED-4DB2-BD59-A6C34878D82A}">
                    <a16:rowId xmlns:a16="http://schemas.microsoft.com/office/drawing/2014/main" val="484736529"/>
                  </a:ext>
                </a:extLst>
              </a:tr>
              <a:tr h="0">
                <a:tc>
                  <a:txBody>
                    <a:bodyPr/>
                    <a:lstStyle/>
                    <a:p>
                      <a:r>
                        <a:rPr lang="en-GB" sz="1200"/>
                        <a:t>Injury Of Upper Extremity (Disorder)</a:t>
                      </a:r>
                    </a:p>
                  </a:txBody>
                  <a:tcPr anchor="ctr"/>
                </a:tc>
                <a:extLst>
                  <a:ext uri="{0D108BD9-81ED-4DB2-BD59-A6C34878D82A}">
                    <a16:rowId xmlns:a16="http://schemas.microsoft.com/office/drawing/2014/main" val="1279573251"/>
                  </a:ext>
                </a:extLst>
              </a:tr>
              <a:tr h="0">
                <a:tc>
                  <a:txBody>
                    <a:bodyPr/>
                    <a:lstStyle/>
                    <a:p>
                      <a:r>
                        <a:rPr lang="en-GB" sz="1200"/>
                        <a:t>Clouded Consciousness (Finding)</a:t>
                      </a:r>
                    </a:p>
                  </a:txBody>
                  <a:tcPr anchor="ctr"/>
                </a:tc>
                <a:extLst>
                  <a:ext uri="{0D108BD9-81ED-4DB2-BD59-A6C34878D82A}">
                    <a16:rowId xmlns:a16="http://schemas.microsoft.com/office/drawing/2014/main" val="3805753065"/>
                  </a:ext>
                </a:extLst>
              </a:tr>
              <a:tr h="0">
                <a:tc>
                  <a:txBody>
                    <a:bodyPr/>
                    <a:lstStyle/>
                    <a:p>
                      <a:r>
                        <a:rPr lang="en-GB" sz="1200"/>
                        <a:t>Vomiting (Disorder)</a:t>
                      </a:r>
                    </a:p>
                  </a:txBody>
                  <a:tcPr anchor="ctr"/>
                </a:tc>
                <a:extLst>
                  <a:ext uri="{0D108BD9-81ED-4DB2-BD59-A6C34878D82A}">
                    <a16:rowId xmlns:a16="http://schemas.microsoft.com/office/drawing/2014/main" val="4101404360"/>
                  </a:ext>
                </a:extLst>
              </a:tr>
              <a:tr h="0">
                <a:tc>
                  <a:txBody>
                    <a:bodyPr/>
                    <a:lstStyle/>
                    <a:p>
                      <a:r>
                        <a:rPr lang="en-GB" sz="1200"/>
                        <a:t>Backache (Finding)</a:t>
                      </a:r>
                    </a:p>
                  </a:txBody>
                  <a:tcPr anchor="ctr"/>
                </a:tc>
                <a:extLst>
                  <a:ext uri="{0D108BD9-81ED-4DB2-BD59-A6C34878D82A}">
                    <a16:rowId xmlns:a16="http://schemas.microsoft.com/office/drawing/2014/main" val="4026723410"/>
                  </a:ext>
                </a:extLst>
              </a:tr>
              <a:tr h="0">
                <a:tc>
                  <a:txBody>
                    <a:bodyPr/>
                    <a:lstStyle/>
                    <a:p>
                      <a:r>
                        <a:rPr lang="en-GB" sz="1200"/>
                        <a:t>Skin Problem (Finding)</a:t>
                      </a:r>
                    </a:p>
                  </a:txBody>
                  <a:tcPr anchor="ctr"/>
                </a:tc>
                <a:extLst>
                  <a:ext uri="{0D108BD9-81ED-4DB2-BD59-A6C34878D82A}">
                    <a16:rowId xmlns:a16="http://schemas.microsoft.com/office/drawing/2014/main" val="425200668"/>
                  </a:ext>
                </a:extLst>
              </a:tr>
              <a:tr h="0">
                <a:tc>
                  <a:txBody>
                    <a:bodyPr/>
                    <a:lstStyle/>
                    <a:p>
                      <a:r>
                        <a:rPr lang="en-GB" sz="1200"/>
                        <a:t>Seizure (Finding)</a:t>
                      </a:r>
                    </a:p>
                  </a:txBody>
                  <a:tcPr anchor="ctr"/>
                </a:tc>
                <a:extLst>
                  <a:ext uri="{0D108BD9-81ED-4DB2-BD59-A6C34878D82A}">
                    <a16:rowId xmlns:a16="http://schemas.microsoft.com/office/drawing/2014/main" val="2379210409"/>
                  </a:ext>
                </a:extLst>
              </a:tr>
              <a:tr h="163883">
                <a:tc>
                  <a:txBody>
                    <a:bodyPr/>
                    <a:lstStyle/>
                    <a:p>
                      <a:r>
                        <a:rPr lang="en-GB" sz="1200"/>
                        <a:t>Retention Of Urine (Disorder)</a:t>
                      </a:r>
                    </a:p>
                  </a:txBody>
                  <a:tcPr anchor="ctr"/>
                </a:tc>
                <a:extLst>
                  <a:ext uri="{0D108BD9-81ED-4DB2-BD59-A6C34878D82A}">
                    <a16:rowId xmlns:a16="http://schemas.microsoft.com/office/drawing/2014/main" val="3647846406"/>
                  </a:ext>
                </a:extLst>
              </a:tr>
              <a:tr h="149882">
                <a:tc>
                  <a:txBody>
                    <a:bodyPr/>
                    <a:lstStyle/>
                    <a:p>
                      <a:r>
                        <a:rPr lang="en-GB" sz="1200"/>
                        <a:t>Dizziness (Finding)</a:t>
                      </a:r>
                    </a:p>
                  </a:txBody>
                  <a:tcPr anchor="ctr"/>
                </a:tc>
                <a:extLst>
                  <a:ext uri="{0D108BD9-81ED-4DB2-BD59-A6C34878D82A}">
                    <a16:rowId xmlns:a16="http://schemas.microsoft.com/office/drawing/2014/main" val="2652255318"/>
                  </a:ext>
                </a:extLst>
              </a:tr>
              <a:tr h="180486">
                <a:tc>
                  <a:txBody>
                    <a:bodyPr/>
                    <a:lstStyle/>
                    <a:p>
                      <a:r>
                        <a:rPr lang="en-GB" sz="1200"/>
                        <a:t>Near Syncope (Disorder)</a:t>
                      </a:r>
                    </a:p>
                  </a:txBody>
                  <a:tcPr anchor="ctr"/>
                </a:tc>
                <a:extLst>
                  <a:ext uri="{0D108BD9-81ED-4DB2-BD59-A6C34878D82A}">
                    <a16:rowId xmlns:a16="http://schemas.microsoft.com/office/drawing/2014/main" val="1978278964"/>
                  </a:ext>
                </a:extLst>
              </a:tr>
              <a:tr h="0">
                <a:tc>
                  <a:txBody>
                    <a:bodyPr/>
                    <a:lstStyle/>
                    <a:p>
                      <a:r>
                        <a:rPr lang="en-GB" sz="1200"/>
                        <a:t>Palpitations (Finding)</a:t>
                      </a:r>
                    </a:p>
                  </a:txBody>
                  <a:tcPr anchor="ctr"/>
                </a:tc>
                <a:extLst>
                  <a:ext uri="{0D108BD9-81ED-4DB2-BD59-A6C34878D82A}">
                    <a16:rowId xmlns:a16="http://schemas.microsoft.com/office/drawing/2014/main" val="3594388908"/>
                  </a:ext>
                </a:extLst>
              </a:tr>
              <a:tr h="152484">
                <a:tc>
                  <a:txBody>
                    <a:bodyPr/>
                    <a:lstStyle/>
                    <a:p>
                      <a:r>
                        <a:rPr lang="en-GB" sz="1200"/>
                        <a:t>Diarrhoea (Finding)</a:t>
                      </a:r>
                    </a:p>
                  </a:txBody>
                  <a:tcPr anchor="ctr"/>
                </a:tc>
                <a:extLst>
                  <a:ext uri="{0D108BD9-81ED-4DB2-BD59-A6C34878D82A}">
                    <a16:rowId xmlns:a16="http://schemas.microsoft.com/office/drawing/2014/main" val="64873548"/>
                  </a:ext>
                </a:extLst>
              </a:tr>
              <a:tr h="272297">
                <a:tc>
                  <a:txBody>
                    <a:bodyPr/>
                    <a:lstStyle/>
                    <a:p>
                      <a:r>
                        <a:rPr lang="en-GB" sz="1200"/>
                        <a:t>Blood In Urine (Finding)</a:t>
                      </a:r>
                    </a:p>
                  </a:txBody>
                  <a:tcPr anchor="ctr"/>
                </a:tc>
                <a:extLst>
                  <a:ext uri="{0D108BD9-81ED-4DB2-BD59-A6C34878D82A}">
                    <a16:rowId xmlns:a16="http://schemas.microsoft.com/office/drawing/2014/main" val="4255129213"/>
                  </a:ext>
                </a:extLst>
              </a:tr>
              <a:tr h="247145">
                <a:tc>
                  <a:txBody>
                    <a:bodyPr/>
                    <a:lstStyle/>
                    <a:p>
                      <a:r>
                        <a:rPr lang="en-GB" sz="1200"/>
                        <a:t>Headache (Finding)</a:t>
                      </a:r>
                    </a:p>
                  </a:txBody>
                  <a:tcPr anchor="ctr"/>
                </a:tc>
                <a:extLst>
                  <a:ext uri="{0D108BD9-81ED-4DB2-BD59-A6C34878D82A}">
                    <a16:rowId xmlns:a16="http://schemas.microsoft.com/office/drawing/2014/main" val="2683811755"/>
                  </a:ext>
                </a:extLst>
              </a:tr>
            </a:tbl>
          </a:graphicData>
        </a:graphic>
      </p:graphicFrame>
    </p:spTree>
    <p:extLst>
      <p:ext uri="{BB962C8B-B14F-4D97-AF65-F5344CB8AC3E}">
        <p14:creationId xmlns:p14="http://schemas.microsoft.com/office/powerpoint/2010/main" val="3536092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57AC-EB5A-07FB-C665-DE0A1859C290}"/>
              </a:ext>
            </a:extLst>
          </p:cNvPr>
          <p:cNvSpPr>
            <a:spLocks noGrp="1"/>
          </p:cNvSpPr>
          <p:nvPr>
            <p:ph type="title"/>
          </p:nvPr>
        </p:nvSpPr>
        <p:spPr/>
        <p:txBody>
          <a:bodyPr/>
          <a:lstStyle/>
          <a:p>
            <a:r>
              <a:rPr lang="en-GB"/>
              <a:t>UEC &amp; EOL: Emergency admissions </a:t>
            </a:r>
          </a:p>
        </p:txBody>
      </p:sp>
      <p:sp>
        <p:nvSpPr>
          <p:cNvPr id="3" name="Content Placeholder 2">
            <a:extLst>
              <a:ext uri="{FF2B5EF4-FFF2-40B4-BE49-F238E27FC236}">
                <a16:creationId xmlns:a16="http://schemas.microsoft.com/office/drawing/2014/main" id="{1576C793-1474-06AF-ADC9-9D54122513CA}"/>
              </a:ext>
            </a:extLst>
          </p:cNvPr>
          <p:cNvSpPr>
            <a:spLocks noGrp="1"/>
          </p:cNvSpPr>
          <p:nvPr>
            <p:ph idx="1"/>
          </p:nvPr>
        </p:nvSpPr>
        <p:spPr>
          <a:xfrm>
            <a:off x="453600" y="1219201"/>
            <a:ext cx="6894257" cy="4375200"/>
          </a:xfrm>
        </p:spPr>
        <p:txBody>
          <a:bodyPr>
            <a:normAutofit/>
          </a:bodyPr>
          <a:lstStyle/>
          <a:p>
            <a:r>
              <a:rPr lang="en-GB"/>
              <a:t>The rate of emergency admission during the period April ’21 to September ’22 for people in the end of life segment was 760 per 1000. This compares to a rate of admission for the whole population over the same period of 75 per 10000. </a:t>
            </a:r>
          </a:p>
          <a:p>
            <a:r>
              <a:rPr lang="en-GB"/>
              <a:t>The subsegments with the highest rates of emergency admission are 5b – Severe dementia (805 per 1000) and 5c – End of Life. Following this, there is a drop in the rate of emergency admission to 5a – Severe frailty (536 per 1000) and 4f – End stage disease (476 per 1000). </a:t>
            </a:r>
          </a:p>
          <a:p>
            <a:r>
              <a:rPr lang="en-GB"/>
              <a:t>The most common reasons for admission are shown in the table opposite and show that the main reasons for admission are due to infective causes and exacerbations of underlying long term conditions as well as falls and fractures.</a:t>
            </a:r>
          </a:p>
          <a:p>
            <a:r>
              <a:rPr lang="en-GB"/>
              <a:t>The rate of emergency admission for ambulatory care sensitive conditions in the End of Life segment is 95 per 1000. This compares to a rate of 9.2 per 1000 across the HWE population over the same time period. </a:t>
            </a:r>
          </a:p>
          <a:p>
            <a:r>
              <a:rPr lang="en-GB"/>
              <a:t>Within the end of life subsegment, CVD, COPD and AF/flutter are the conditions causing the highest volume of ACS admissions and highest associated costs.</a:t>
            </a:r>
          </a:p>
          <a:p>
            <a:r>
              <a:rPr lang="en-GB"/>
              <a:t>This cohort are likely to benefit from proactive management and admission avoidance for ambulatory care conditions.</a:t>
            </a:r>
          </a:p>
        </p:txBody>
      </p:sp>
      <p:graphicFrame>
        <p:nvGraphicFramePr>
          <p:cNvPr id="10" name="Table 10">
            <a:extLst>
              <a:ext uri="{FF2B5EF4-FFF2-40B4-BE49-F238E27FC236}">
                <a16:creationId xmlns:a16="http://schemas.microsoft.com/office/drawing/2014/main" id="{3B757268-A127-3C08-F813-193841BC8C26}"/>
              </a:ext>
            </a:extLst>
          </p:cNvPr>
          <p:cNvGraphicFramePr>
            <a:graphicFrameLocks noGrp="1"/>
          </p:cNvGraphicFramePr>
          <p:nvPr>
            <p:extLst>
              <p:ext uri="{D42A27DB-BD31-4B8C-83A1-F6EECF244321}">
                <p14:modId xmlns:p14="http://schemas.microsoft.com/office/powerpoint/2010/main" val="2243695372"/>
              </p:ext>
            </p:extLst>
          </p:nvPr>
        </p:nvGraphicFramePr>
        <p:xfrm>
          <a:off x="7594299" y="228600"/>
          <a:ext cx="3857472" cy="6400800"/>
        </p:xfrm>
        <a:graphic>
          <a:graphicData uri="http://schemas.openxmlformats.org/drawingml/2006/table">
            <a:tbl>
              <a:tblPr firstRow="1" bandRow="1">
                <a:tableStyleId>{5C22544A-7EE6-4342-B048-85BDC9FD1C3A}</a:tableStyleId>
              </a:tblPr>
              <a:tblGrid>
                <a:gridCol w="3857472">
                  <a:extLst>
                    <a:ext uri="{9D8B030D-6E8A-4147-A177-3AD203B41FA5}">
                      <a16:colId xmlns:a16="http://schemas.microsoft.com/office/drawing/2014/main" val="1787423358"/>
                    </a:ext>
                  </a:extLst>
                </a:gridCol>
              </a:tblGrid>
              <a:tr h="198647">
                <a:tc>
                  <a:txBody>
                    <a:bodyPr/>
                    <a:lstStyle/>
                    <a:p>
                      <a:r>
                        <a:rPr lang="en-GB" sz="1200"/>
                        <a:t>Primary diagnosis</a:t>
                      </a:r>
                    </a:p>
                  </a:txBody>
                  <a:tcPr/>
                </a:tc>
                <a:extLst>
                  <a:ext uri="{0D108BD9-81ED-4DB2-BD59-A6C34878D82A}">
                    <a16:rowId xmlns:a16="http://schemas.microsoft.com/office/drawing/2014/main" val="1253531403"/>
                  </a:ext>
                </a:extLst>
              </a:tr>
              <a:tr h="0">
                <a:tc>
                  <a:txBody>
                    <a:bodyPr/>
                    <a:lstStyle/>
                    <a:p>
                      <a:r>
                        <a:rPr lang="en-GB" sz="1200"/>
                        <a:t>Urinary tract infection, site not specified</a:t>
                      </a:r>
                    </a:p>
                  </a:txBody>
                  <a:tcPr anchor="ctr"/>
                </a:tc>
                <a:extLst>
                  <a:ext uri="{0D108BD9-81ED-4DB2-BD59-A6C34878D82A}">
                    <a16:rowId xmlns:a16="http://schemas.microsoft.com/office/drawing/2014/main" val="3451823958"/>
                  </a:ext>
                </a:extLst>
              </a:tr>
              <a:tr h="0">
                <a:tc>
                  <a:txBody>
                    <a:bodyPr/>
                    <a:lstStyle/>
                    <a:p>
                      <a:r>
                        <a:rPr lang="en-GB" sz="1200"/>
                        <a:t>Lobar pneumonia, unspecified</a:t>
                      </a:r>
                    </a:p>
                  </a:txBody>
                  <a:tcPr anchor="ctr"/>
                </a:tc>
                <a:extLst>
                  <a:ext uri="{0D108BD9-81ED-4DB2-BD59-A6C34878D82A}">
                    <a16:rowId xmlns:a16="http://schemas.microsoft.com/office/drawing/2014/main" val="3234521691"/>
                  </a:ext>
                </a:extLst>
              </a:tr>
              <a:tr h="0">
                <a:tc>
                  <a:txBody>
                    <a:bodyPr/>
                    <a:lstStyle/>
                    <a:p>
                      <a:r>
                        <a:rPr lang="en-GB" sz="1200"/>
                        <a:t>Sepsis, unspecified</a:t>
                      </a:r>
                    </a:p>
                  </a:txBody>
                  <a:tcPr anchor="ctr"/>
                </a:tc>
                <a:extLst>
                  <a:ext uri="{0D108BD9-81ED-4DB2-BD59-A6C34878D82A}">
                    <a16:rowId xmlns:a16="http://schemas.microsoft.com/office/drawing/2014/main" val="1339283044"/>
                  </a:ext>
                </a:extLst>
              </a:tr>
              <a:tr h="0">
                <a:tc>
                  <a:txBody>
                    <a:bodyPr/>
                    <a:lstStyle/>
                    <a:p>
                      <a:r>
                        <a:rPr lang="en-GB" sz="1200"/>
                        <a:t>Tendency to fall, not elsewhere classified</a:t>
                      </a:r>
                    </a:p>
                  </a:txBody>
                  <a:tcPr anchor="ctr"/>
                </a:tc>
                <a:extLst>
                  <a:ext uri="{0D108BD9-81ED-4DB2-BD59-A6C34878D82A}">
                    <a16:rowId xmlns:a16="http://schemas.microsoft.com/office/drawing/2014/main" val="4200000923"/>
                  </a:ext>
                </a:extLst>
              </a:tr>
              <a:tr h="0">
                <a:tc>
                  <a:txBody>
                    <a:bodyPr/>
                    <a:lstStyle/>
                    <a:p>
                      <a:r>
                        <a:rPr lang="en-GB" sz="1200"/>
                        <a:t>Emergency use of U07.1</a:t>
                      </a:r>
                    </a:p>
                  </a:txBody>
                  <a:tcPr anchor="ctr"/>
                </a:tc>
                <a:extLst>
                  <a:ext uri="{0D108BD9-81ED-4DB2-BD59-A6C34878D82A}">
                    <a16:rowId xmlns:a16="http://schemas.microsoft.com/office/drawing/2014/main" val="3109077286"/>
                  </a:ext>
                </a:extLst>
              </a:tr>
              <a:tr h="0">
                <a:tc>
                  <a:txBody>
                    <a:bodyPr/>
                    <a:lstStyle/>
                    <a:p>
                      <a:r>
                        <a:rPr lang="en-GB" sz="1200"/>
                        <a:t>Chronic obstructive pulmonary disease with acute lower respiratory infection</a:t>
                      </a:r>
                    </a:p>
                  </a:txBody>
                  <a:tcPr anchor="ctr"/>
                </a:tc>
                <a:extLst>
                  <a:ext uri="{0D108BD9-81ED-4DB2-BD59-A6C34878D82A}">
                    <a16:rowId xmlns:a16="http://schemas.microsoft.com/office/drawing/2014/main" val="2703934861"/>
                  </a:ext>
                </a:extLst>
              </a:tr>
              <a:tr h="0">
                <a:tc>
                  <a:txBody>
                    <a:bodyPr/>
                    <a:lstStyle/>
                    <a:p>
                      <a:r>
                        <a:rPr lang="en-GB" sz="1200"/>
                        <a:t>Congestive heart failure</a:t>
                      </a:r>
                    </a:p>
                  </a:txBody>
                  <a:tcPr anchor="ctr"/>
                </a:tc>
                <a:extLst>
                  <a:ext uri="{0D108BD9-81ED-4DB2-BD59-A6C34878D82A}">
                    <a16:rowId xmlns:a16="http://schemas.microsoft.com/office/drawing/2014/main" val="175584337"/>
                  </a:ext>
                </a:extLst>
              </a:tr>
              <a:tr h="0">
                <a:tc>
                  <a:txBody>
                    <a:bodyPr/>
                    <a:lstStyle/>
                    <a:p>
                      <a:r>
                        <a:rPr lang="en-GB" sz="1200"/>
                        <a:t>Pneumonia, unspecified</a:t>
                      </a:r>
                    </a:p>
                  </a:txBody>
                  <a:tcPr anchor="ctr"/>
                </a:tc>
                <a:extLst>
                  <a:ext uri="{0D108BD9-81ED-4DB2-BD59-A6C34878D82A}">
                    <a16:rowId xmlns:a16="http://schemas.microsoft.com/office/drawing/2014/main" val="995710536"/>
                  </a:ext>
                </a:extLst>
              </a:tr>
              <a:tr h="0">
                <a:tc>
                  <a:txBody>
                    <a:bodyPr/>
                    <a:lstStyle/>
                    <a:p>
                      <a:r>
                        <a:rPr lang="en-GB" sz="1200"/>
                        <a:t>Acute renal failure, unspecified</a:t>
                      </a:r>
                    </a:p>
                  </a:txBody>
                  <a:tcPr anchor="ctr"/>
                </a:tc>
                <a:extLst>
                  <a:ext uri="{0D108BD9-81ED-4DB2-BD59-A6C34878D82A}">
                    <a16:rowId xmlns:a16="http://schemas.microsoft.com/office/drawing/2014/main" val="364025162"/>
                  </a:ext>
                </a:extLst>
              </a:tr>
              <a:tr h="0">
                <a:tc>
                  <a:txBody>
                    <a:bodyPr/>
                    <a:lstStyle/>
                    <a:p>
                      <a:r>
                        <a:rPr lang="en-GB" sz="1200"/>
                        <a:t>Pneumonitis due to food and vomit</a:t>
                      </a:r>
                    </a:p>
                  </a:txBody>
                  <a:tcPr anchor="ctr"/>
                </a:tc>
                <a:extLst>
                  <a:ext uri="{0D108BD9-81ED-4DB2-BD59-A6C34878D82A}">
                    <a16:rowId xmlns:a16="http://schemas.microsoft.com/office/drawing/2014/main" val="1805080408"/>
                  </a:ext>
                </a:extLst>
              </a:tr>
              <a:tr h="0">
                <a:tc>
                  <a:txBody>
                    <a:bodyPr/>
                    <a:lstStyle/>
                    <a:p>
                      <a:r>
                        <a:rPr lang="en-GB" sz="1200"/>
                        <a:t>Unspecified acute lower respiratory infection</a:t>
                      </a:r>
                    </a:p>
                  </a:txBody>
                  <a:tcPr anchor="ctr"/>
                </a:tc>
                <a:extLst>
                  <a:ext uri="{0D108BD9-81ED-4DB2-BD59-A6C34878D82A}">
                    <a16:rowId xmlns:a16="http://schemas.microsoft.com/office/drawing/2014/main" val="75564387"/>
                  </a:ext>
                </a:extLst>
              </a:tr>
              <a:tr h="0">
                <a:tc>
                  <a:txBody>
                    <a:bodyPr/>
                    <a:lstStyle/>
                    <a:p>
                      <a:r>
                        <a:rPr lang="en-GB" sz="1200"/>
                        <a:t>Fracture of neck of femur</a:t>
                      </a:r>
                    </a:p>
                  </a:txBody>
                  <a:tcPr anchor="ctr"/>
                </a:tc>
                <a:extLst>
                  <a:ext uri="{0D108BD9-81ED-4DB2-BD59-A6C34878D82A}">
                    <a16:rowId xmlns:a16="http://schemas.microsoft.com/office/drawing/2014/main" val="2538237253"/>
                  </a:ext>
                </a:extLst>
              </a:tr>
              <a:tr h="0">
                <a:tc>
                  <a:txBody>
                    <a:bodyPr/>
                    <a:lstStyle/>
                    <a:p>
                      <a:r>
                        <a:rPr lang="en-GB" sz="1200"/>
                        <a:t>Cellulitis of other parts of limb</a:t>
                      </a:r>
                    </a:p>
                  </a:txBody>
                  <a:tcPr anchor="ctr"/>
                </a:tc>
                <a:extLst>
                  <a:ext uri="{0D108BD9-81ED-4DB2-BD59-A6C34878D82A}">
                    <a16:rowId xmlns:a16="http://schemas.microsoft.com/office/drawing/2014/main" val="1146929230"/>
                  </a:ext>
                </a:extLst>
              </a:tr>
              <a:tr h="0">
                <a:tc>
                  <a:txBody>
                    <a:bodyPr/>
                    <a:lstStyle/>
                    <a:p>
                      <a:r>
                        <a:rPr lang="en-GB" sz="1200"/>
                        <a:t>Constipation</a:t>
                      </a:r>
                    </a:p>
                  </a:txBody>
                  <a:tcPr anchor="ctr"/>
                </a:tc>
                <a:extLst>
                  <a:ext uri="{0D108BD9-81ED-4DB2-BD59-A6C34878D82A}">
                    <a16:rowId xmlns:a16="http://schemas.microsoft.com/office/drawing/2014/main" val="795511988"/>
                  </a:ext>
                </a:extLst>
              </a:tr>
              <a:tr h="0">
                <a:tc>
                  <a:txBody>
                    <a:bodyPr/>
                    <a:lstStyle/>
                    <a:p>
                      <a:r>
                        <a:rPr lang="en-GB" sz="1200"/>
                        <a:t>Disorders of calcium metabolism</a:t>
                      </a:r>
                    </a:p>
                  </a:txBody>
                  <a:tcPr anchor="ctr"/>
                </a:tc>
                <a:extLst>
                  <a:ext uri="{0D108BD9-81ED-4DB2-BD59-A6C34878D82A}">
                    <a16:rowId xmlns:a16="http://schemas.microsoft.com/office/drawing/2014/main" val="420831532"/>
                  </a:ext>
                </a:extLst>
              </a:tr>
              <a:tr h="0">
                <a:tc>
                  <a:txBody>
                    <a:bodyPr/>
                    <a:lstStyle/>
                    <a:p>
                      <a:r>
                        <a:rPr lang="en-GB" sz="1200"/>
                        <a:t>Chronic obstructive pulmonary disease with acute exacerbation, unspecified</a:t>
                      </a:r>
                    </a:p>
                  </a:txBody>
                  <a:tcPr anchor="ctr"/>
                </a:tc>
                <a:extLst>
                  <a:ext uri="{0D108BD9-81ED-4DB2-BD59-A6C34878D82A}">
                    <a16:rowId xmlns:a16="http://schemas.microsoft.com/office/drawing/2014/main" val="32731633"/>
                  </a:ext>
                </a:extLst>
              </a:tr>
              <a:tr h="0">
                <a:tc>
                  <a:txBody>
                    <a:bodyPr/>
                    <a:lstStyle/>
                    <a:p>
                      <a:r>
                        <a:rPr lang="en-GB" sz="1200"/>
                        <a:t>Anaemia, unspecified</a:t>
                      </a:r>
                    </a:p>
                  </a:txBody>
                  <a:tcPr anchor="ctr"/>
                </a:tc>
                <a:extLst>
                  <a:ext uri="{0D108BD9-81ED-4DB2-BD59-A6C34878D82A}">
                    <a16:rowId xmlns:a16="http://schemas.microsoft.com/office/drawing/2014/main" val="2164755846"/>
                  </a:ext>
                </a:extLst>
              </a:tr>
              <a:tr h="0">
                <a:tc>
                  <a:txBody>
                    <a:bodyPr/>
                    <a:lstStyle/>
                    <a:p>
                      <a:r>
                        <a:rPr lang="en-GB" sz="1200"/>
                        <a:t>Chest pain, unspecified</a:t>
                      </a:r>
                    </a:p>
                  </a:txBody>
                  <a:tcPr anchor="ctr"/>
                </a:tc>
                <a:extLst>
                  <a:ext uri="{0D108BD9-81ED-4DB2-BD59-A6C34878D82A}">
                    <a16:rowId xmlns:a16="http://schemas.microsoft.com/office/drawing/2014/main" val="1873777317"/>
                  </a:ext>
                </a:extLst>
              </a:tr>
              <a:tr h="0">
                <a:tc>
                  <a:txBody>
                    <a:bodyPr/>
                    <a:lstStyle/>
                    <a:p>
                      <a:r>
                        <a:rPr lang="en-GB" sz="1200"/>
                        <a:t>Atrial fibrillation and atrial flutter, unspecified</a:t>
                      </a:r>
                    </a:p>
                  </a:txBody>
                  <a:tcPr anchor="ctr"/>
                </a:tc>
                <a:extLst>
                  <a:ext uri="{0D108BD9-81ED-4DB2-BD59-A6C34878D82A}">
                    <a16:rowId xmlns:a16="http://schemas.microsoft.com/office/drawing/2014/main" val="2819003140"/>
                  </a:ext>
                </a:extLst>
              </a:tr>
              <a:tr h="0">
                <a:tc>
                  <a:txBody>
                    <a:bodyPr/>
                    <a:lstStyle/>
                    <a:p>
                      <a:r>
                        <a:rPr lang="en-GB" sz="1200"/>
                        <a:t>Syncope and collapse</a:t>
                      </a:r>
                    </a:p>
                  </a:txBody>
                  <a:tcPr anchor="ctr"/>
                </a:tc>
                <a:extLst>
                  <a:ext uri="{0D108BD9-81ED-4DB2-BD59-A6C34878D82A}">
                    <a16:rowId xmlns:a16="http://schemas.microsoft.com/office/drawing/2014/main" val="3780206"/>
                  </a:ext>
                </a:extLst>
              </a:tr>
              <a:tr h="0">
                <a:tc>
                  <a:txBody>
                    <a:bodyPr/>
                    <a:lstStyle/>
                    <a:p>
                      <a:r>
                        <a:rPr lang="en-GB" sz="1200"/>
                        <a:t>Gastroenteritis and colitis of unspecified origin</a:t>
                      </a:r>
                    </a:p>
                  </a:txBody>
                  <a:tcPr anchor="ctr"/>
                </a:tc>
                <a:extLst>
                  <a:ext uri="{0D108BD9-81ED-4DB2-BD59-A6C34878D82A}">
                    <a16:rowId xmlns:a16="http://schemas.microsoft.com/office/drawing/2014/main" val="2966985208"/>
                  </a:ext>
                </a:extLst>
              </a:tr>
            </a:tbl>
          </a:graphicData>
        </a:graphic>
      </p:graphicFrame>
    </p:spTree>
    <p:extLst>
      <p:ext uri="{BB962C8B-B14F-4D97-AF65-F5344CB8AC3E}">
        <p14:creationId xmlns:p14="http://schemas.microsoft.com/office/powerpoint/2010/main" val="281806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F039-EA23-EB39-2F40-98CD229C97E6}"/>
              </a:ext>
            </a:extLst>
          </p:cNvPr>
          <p:cNvSpPr>
            <a:spLocks noGrp="1"/>
          </p:cNvSpPr>
          <p:nvPr>
            <p:ph type="title"/>
          </p:nvPr>
        </p:nvSpPr>
        <p:spPr/>
        <p:txBody>
          <a:bodyPr/>
          <a:lstStyle/>
          <a:p>
            <a:r>
              <a:rPr lang="en-GB"/>
              <a:t>UEC &amp; EOL: Emergency admissions</a:t>
            </a:r>
          </a:p>
        </p:txBody>
      </p:sp>
      <p:pic>
        <p:nvPicPr>
          <p:cNvPr id="4" name="Picture 3">
            <a:extLst>
              <a:ext uri="{FF2B5EF4-FFF2-40B4-BE49-F238E27FC236}">
                <a16:creationId xmlns:a16="http://schemas.microsoft.com/office/drawing/2014/main" id="{57BB1FDE-9C80-C878-61D4-6B49834A6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51" y="1027906"/>
            <a:ext cx="12192000" cy="3165839"/>
          </a:xfrm>
          <a:prstGeom prst="rect">
            <a:avLst/>
          </a:prstGeom>
        </p:spPr>
      </p:pic>
      <p:sp>
        <p:nvSpPr>
          <p:cNvPr id="5" name="TextBox 4">
            <a:extLst>
              <a:ext uri="{FF2B5EF4-FFF2-40B4-BE49-F238E27FC236}">
                <a16:creationId xmlns:a16="http://schemas.microsoft.com/office/drawing/2014/main" id="{06EC628F-9CB6-3E52-862A-8F5DE8E7A86B}"/>
              </a:ext>
            </a:extLst>
          </p:cNvPr>
          <p:cNvSpPr txBox="1"/>
          <p:nvPr/>
        </p:nvSpPr>
        <p:spPr>
          <a:xfrm>
            <a:off x="7618975" y="1382911"/>
            <a:ext cx="4573025" cy="307777"/>
          </a:xfrm>
          <a:prstGeom prst="rect">
            <a:avLst/>
          </a:prstGeom>
          <a:noFill/>
        </p:spPr>
        <p:txBody>
          <a:bodyPr wrap="square" rtlCol="0">
            <a:spAutoFit/>
          </a:bodyPr>
          <a:lstStyle/>
          <a:p>
            <a:r>
              <a:rPr lang="en-GB" sz="1400"/>
              <a:t>Source: Fingertips, secondary care data. Accessed May 2023.</a:t>
            </a:r>
          </a:p>
        </p:txBody>
      </p:sp>
      <p:sp>
        <p:nvSpPr>
          <p:cNvPr id="3" name="TextBox 2">
            <a:extLst>
              <a:ext uri="{FF2B5EF4-FFF2-40B4-BE49-F238E27FC236}">
                <a16:creationId xmlns:a16="http://schemas.microsoft.com/office/drawing/2014/main" id="{AF451EEA-6048-EEEF-39DD-07DD26B6BDE2}"/>
              </a:ext>
            </a:extLst>
          </p:cNvPr>
          <p:cNvSpPr txBox="1"/>
          <p:nvPr/>
        </p:nvSpPr>
        <p:spPr>
          <a:xfrm>
            <a:off x="296047" y="4193177"/>
            <a:ext cx="11525655" cy="1815882"/>
          </a:xfrm>
          <a:prstGeom prst="rect">
            <a:avLst/>
          </a:prstGeom>
          <a:noFill/>
        </p:spPr>
        <p:txBody>
          <a:bodyPr wrap="square" rtlCol="0">
            <a:spAutoFit/>
          </a:bodyPr>
          <a:lstStyle/>
          <a:p>
            <a:pPr marL="285750" indent="-285750">
              <a:buFont typeface="Arial" panose="020B0604020202020204" pitchFamily="34" charset="0"/>
              <a:buChar char="•"/>
            </a:pPr>
            <a:r>
              <a:rPr lang="en-GB" sz="1600"/>
              <a:t>Approximately one in 14 people are admitted to hospital three or more times in the last three months of life in HWE. The local rate is statistically similar to the rest of the country. </a:t>
            </a:r>
          </a:p>
          <a:p>
            <a:pPr marL="285750" indent="-285750">
              <a:buFont typeface="Arial" panose="020B0604020202020204" pitchFamily="34" charset="0"/>
              <a:buChar char="•"/>
            </a:pPr>
            <a:r>
              <a:rPr lang="en-GB" sz="1600"/>
              <a:t>Recent trends show a reduction since a peak of 8.3% in 2019. </a:t>
            </a:r>
          </a:p>
          <a:p>
            <a:pPr marL="285750" indent="-285750">
              <a:buFont typeface="Arial" panose="020B0604020202020204" pitchFamily="34" charset="0"/>
              <a:buChar char="•"/>
            </a:pPr>
            <a:r>
              <a:rPr lang="en-GB" sz="1600"/>
              <a:t>The rates across each place are similar with ENH having the lowest (6.7%) and SWH and WE both having 7.4% of people admitted 3+ times in the last 3 months of life. </a:t>
            </a:r>
          </a:p>
          <a:p>
            <a:pPr marL="285750" indent="-285750">
              <a:buFont typeface="Arial" panose="020B0604020202020204" pitchFamily="34" charset="0"/>
              <a:buChar char="•"/>
            </a:pPr>
            <a:r>
              <a:rPr lang="en-GB" sz="1600"/>
              <a:t>WE has seen a sharp drop in the proportion of people admitted three or more times since 2019, down </a:t>
            </a:r>
            <a:r>
              <a:rPr lang="en-GB" sz="1600" err="1"/>
              <a:t>tfrom</a:t>
            </a:r>
            <a:r>
              <a:rPr lang="en-GB" sz="1600"/>
              <a:t> 8.9% in 2019 to 7.4% in 2021. </a:t>
            </a:r>
          </a:p>
        </p:txBody>
      </p:sp>
    </p:spTree>
    <p:extLst>
      <p:ext uri="{BB962C8B-B14F-4D97-AF65-F5344CB8AC3E}">
        <p14:creationId xmlns:p14="http://schemas.microsoft.com/office/powerpoint/2010/main" val="1682832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E45A-91D3-EDFA-7092-0E01ECBFD7A3}"/>
              </a:ext>
            </a:extLst>
          </p:cNvPr>
          <p:cNvSpPr>
            <a:spLocks noGrp="1"/>
          </p:cNvSpPr>
          <p:nvPr>
            <p:ph type="ctrTitle"/>
          </p:nvPr>
        </p:nvSpPr>
        <p:spPr/>
        <p:txBody>
          <a:bodyPr>
            <a:normAutofit/>
          </a:bodyPr>
          <a:lstStyle/>
          <a:p>
            <a:r>
              <a:rPr lang="en-GB" sz="3600"/>
              <a:t>5. Achieving a Better Death</a:t>
            </a:r>
          </a:p>
        </p:txBody>
      </p:sp>
      <p:sp>
        <p:nvSpPr>
          <p:cNvPr id="3" name="Subtitle 2">
            <a:extLst>
              <a:ext uri="{FF2B5EF4-FFF2-40B4-BE49-F238E27FC236}">
                <a16:creationId xmlns:a16="http://schemas.microsoft.com/office/drawing/2014/main" id="{A7F586FD-EA8C-4E44-E9E2-C172A6B6442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1145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E2A5-47E6-BF71-311F-BE1E75EA880C}"/>
              </a:ext>
            </a:extLst>
          </p:cNvPr>
          <p:cNvSpPr>
            <a:spLocks noGrp="1"/>
          </p:cNvSpPr>
          <p:nvPr>
            <p:ph type="title"/>
          </p:nvPr>
        </p:nvSpPr>
        <p:spPr/>
        <p:txBody>
          <a:bodyPr/>
          <a:lstStyle/>
          <a:p>
            <a:r>
              <a:rPr lang="en-GB"/>
              <a:t>Key messages</a:t>
            </a:r>
          </a:p>
        </p:txBody>
      </p:sp>
      <p:sp>
        <p:nvSpPr>
          <p:cNvPr id="3" name="Content Placeholder 2">
            <a:extLst>
              <a:ext uri="{FF2B5EF4-FFF2-40B4-BE49-F238E27FC236}">
                <a16:creationId xmlns:a16="http://schemas.microsoft.com/office/drawing/2014/main" id="{9A786B47-8166-3EBD-1685-109A13E329FD}"/>
              </a:ext>
            </a:extLst>
          </p:cNvPr>
          <p:cNvSpPr>
            <a:spLocks noGrp="1"/>
          </p:cNvSpPr>
          <p:nvPr>
            <p:ph idx="1"/>
          </p:nvPr>
        </p:nvSpPr>
        <p:spPr>
          <a:xfrm>
            <a:off x="453600" y="1046375"/>
            <a:ext cx="11368102" cy="4751110"/>
          </a:xfrm>
        </p:spPr>
        <p:txBody>
          <a:bodyPr>
            <a:normAutofit fontScale="92500"/>
          </a:bodyPr>
          <a:lstStyle/>
          <a:p>
            <a:r>
              <a:rPr lang="en-GB" b="1"/>
              <a:t>Adopting core care processes to improve detection and management of EOL. </a:t>
            </a:r>
          </a:p>
          <a:p>
            <a:pPr lvl="1"/>
            <a:r>
              <a:rPr lang="en-GB"/>
              <a:t>There is further opportunity to adopt and embed processes that support identification and management of people who are nearing the end of their lives. </a:t>
            </a:r>
          </a:p>
          <a:p>
            <a:pPr lvl="1"/>
            <a:r>
              <a:rPr lang="en-GB"/>
              <a:t>Use of the Gold Standards Framework (GSF) Prognostic Identification Guidance (PIG) will improve the identification of people who are nearing the end of their lives and stimulate early discussion and planning between health care professions and patients and their families. </a:t>
            </a:r>
          </a:p>
          <a:p>
            <a:pPr lvl="1"/>
            <a:r>
              <a:rPr lang="en-GB"/>
              <a:t>The use of GSF also supports the staging of disease, planning care and supporting patients by meeting their needs. </a:t>
            </a:r>
          </a:p>
          <a:p>
            <a:r>
              <a:rPr lang="en-GB" b="1"/>
              <a:t>Improving data quality and data recording. </a:t>
            </a:r>
          </a:p>
          <a:p>
            <a:pPr lvl="1"/>
            <a:r>
              <a:rPr lang="en-GB"/>
              <a:t>Whilst significant variation is seen across a number of metrics, this is likely to be due to differences in recording of information using systematic, standardised codes. </a:t>
            </a:r>
          </a:p>
          <a:p>
            <a:pPr lvl="1"/>
            <a:r>
              <a:rPr lang="en-GB"/>
              <a:t>Better identification and understanding of people at the end of their life will be possible with improved data quality, including better coding of people who are nearing the end of their life (GSF staging), better coding of care delivered (key care processes) and better recording of demographic (e.g. ethnicity) and wider determinants (e.g. carer status). </a:t>
            </a:r>
          </a:p>
          <a:p>
            <a:r>
              <a:rPr lang="en-GB" b="1"/>
              <a:t>Reducing unplanned care. </a:t>
            </a:r>
          </a:p>
          <a:p>
            <a:pPr lvl="1"/>
            <a:r>
              <a:rPr lang="en-GB"/>
              <a:t>People in the last year of life still experience a high number of emergency and urgent care episodes, with a high cost. Whilst much of this care may be in line with patient wishes, many people are not supported to die or be cared for in in their preferred place. </a:t>
            </a:r>
          </a:p>
          <a:p>
            <a:pPr lvl="1"/>
            <a:r>
              <a:rPr lang="en-GB"/>
              <a:t>Sharing of information between providers and recording information in the primary care record will ensure that people who are assessed for being in the last year of life will ensure that all providers are aware of an individual’s end of life status and any advance planning decisions that are in place. This will support people to achieve their preferred place of care and preferred place of death at the end of their lives. </a:t>
            </a:r>
          </a:p>
        </p:txBody>
      </p:sp>
    </p:spTree>
    <p:extLst>
      <p:ext uri="{BB962C8B-B14F-4D97-AF65-F5344CB8AC3E}">
        <p14:creationId xmlns:p14="http://schemas.microsoft.com/office/powerpoint/2010/main" val="1545572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BD2B-1F7C-0C42-DAD7-A3014590FB4C}"/>
              </a:ext>
            </a:extLst>
          </p:cNvPr>
          <p:cNvSpPr>
            <a:spLocks noGrp="1"/>
          </p:cNvSpPr>
          <p:nvPr>
            <p:ph type="title"/>
          </p:nvPr>
        </p:nvSpPr>
        <p:spPr/>
        <p:txBody>
          <a:bodyPr/>
          <a:lstStyle/>
          <a:p>
            <a:r>
              <a:rPr lang="en-GB"/>
              <a:t>Achieving a Better Death: Summary</a:t>
            </a:r>
          </a:p>
        </p:txBody>
      </p:sp>
      <p:sp>
        <p:nvSpPr>
          <p:cNvPr id="3" name="Content Placeholder 2">
            <a:extLst>
              <a:ext uri="{FF2B5EF4-FFF2-40B4-BE49-F238E27FC236}">
                <a16:creationId xmlns:a16="http://schemas.microsoft.com/office/drawing/2014/main" id="{18C6F838-C27D-8F97-6A4A-9C8805C5A671}"/>
              </a:ext>
            </a:extLst>
          </p:cNvPr>
          <p:cNvSpPr>
            <a:spLocks noGrp="1"/>
          </p:cNvSpPr>
          <p:nvPr>
            <p:ph idx="1"/>
          </p:nvPr>
        </p:nvSpPr>
        <p:spPr>
          <a:xfrm>
            <a:off x="453600" y="1449659"/>
            <a:ext cx="11368102" cy="4144741"/>
          </a:xfrm>
        </p:spPr>
        <p:txBody>
          <a:bodyPr>
            <a:normAutofit lnSpcReduction="10000"/>
          </a:bodyPr>
          <a:lstStyle/>
          <a:p>
            <a:pPr marL="285750" indent="-285750">
              <a:buFont typeface="Arial" panose="020B0604020202020204" pitchFamily="34" charset="0"/>
              <a:buChar char="•"/>
            </a:pPr>
            <a:r>
              <a:rPr lang="en-GB" sz="1600">
                <a:latin typeface="+mn-lt"/>
              </a:rPr>
              <a:t>The percentage of deaths occurring in hospital, care homes and hospices is higher in HWE compared to the rest of England. Whereas HWE has fewer deaths occurring at home or in ‘other places’ when compared to the rest of England.</a:t>
            </a:r>
          </a:p>
          <a:p>
            <a:pPr marL="285750" indent="-285750"/>
            <a:r>
              <a:rPr lang="en-GB" sz="1600">
                <a:latin typeface="+mn-lt"/>
              </a:rPr>
              <a:t>This varies according to age and district. In particular, HWE patients aged 85+ had a higher percentage of deaths occurring in care homes and fewer deaths at home and in hospital compared to the rest of England. </a:t>
            </a:r>
          </a:p>
          <a:p>
            <a:pPr marL="285750" indent="-285750">
              <a:buFont typeface="Arial" panose="020B0604020202020204" pitchFamily="34" charset="0"/>
              <a:buChar char="•"/>
            </a:pPr>
            <a:r>
              <a:rPr lang="en-GB" sz="1600">
                <a:latin typeface="+mn-lt"/>
              </a:rPr>
              <a:t>The percentage of deaths occurring in hospital has been gradually decreasing since 2019. The percentage of deaths occurring at home has been gradually increasing since 2019. </a:t>
            </a:r>
          </a:p>
          <a:p>
            <a:pPr marL="285750" indent="-285750">
              <a:buFont typeface="Arial" panose="020B0604020202020204" pitchFamily="34" charset="0"/>
              <a:buChar char="•"/>
            </a:pPr>
            <a:r>
              <a:rPr lang="en-GB" sz="1600">
                <a:latin typeface="+mn-lt"/>
              </a:rPr>
              <a:t>Most HWE districts have rates of temporary care home resident deaths that are similar to the rest of England. The proportion of people in Broxbourne who died whilst living in temporary residential care is significantly higher than all other districts and the national average. </a:t>
            </a:r>
          </a:p>
          <a:p>
            <a:pPr marL="285750" indent="-285750">
              <a:buFont typeface="Arial" panose="020B0604020202020204" pitchFamily="34" charset="0"/>
              <a:buChar char="•"/>
            </a:pPr>
            <a:r>
              <a:rPr lang="en-GB" sz="1600">
                <a:latin typeface="+mn-lt"/>
              </a:rPr>
              <a:t>Deaths due to each cause in each age group in HWE are fairly aligned with the rest of England.</a:t>
            </a:r>
          </a:p>
          <a:p>
            <a:pPr marL="285750" indent="-285750">
              <a:buFont typeface="Arial" panose="020B0604020202020204" pitchFamily="34" charset="0"/>
              <a:buChar char="•"/>
            </a:pPr>
            <a:r>
              <a:rPr lang="en-GB" sz="1600">
                <a:latin typeface="+mn-lt"/>
              </a:rPr>
              <a:t>HWE has a higher percentage of all deaths who are 85+ compared to the rest of England.</a:t>
            </a:r>
          </a:p>
          <a:p>
            <a:pPr marL="285750" indent="-285750">
              <a:buFont typeface="Arial" panose="020B0604020202020204" pitchFamily="34" charset="0"/>
              <a:buChar char="•"/>
            </a:pPr>
            <a:r>
              <a:rPr lang="en-GB" sz="1600">
                <a:latin typeface="+mn-lt"/>
              </a:rPr>
              <a:t>People with dementia in HWE have higher rates of dying in hospital and lower rates of dying in usual place of residence or care homes when compared to the rest of England. </a:t>
            </a:r>
          </a:p>
        </p:txBody>
      </p:sp>
    </p:spTree>
    <p:extLst>
      <p:ext uri="{BB962C8B-B14F-4D97-AF65-F5344CB8AC3E}">
        <p14:creationId xmlns:p14="http://schemas.microsoft.com/office/powerpoint/2010/main" val="3042930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1793-9332-FD7D-28A7-9A16D55BEA0E}"/>
              </a:ext>
            </a:extLst>
          </p:cNvPr>
          <p:cNvSpPr>
            <a:spLocks noGrp="1"/>
          </p:cNvSpPr>
          <p:nvPr>
            <p:ph type="title"/>
          </p:nvPr>
        </p:nvSpPr>
        <p:spPr/>
        <p:txBody>
          <a:bodyPr/>
          <a:lstStyle/>
          <a:p>
            <a:r>
              <a:rPr lang="en-GB"/>
              <a:t>Achieving a Better Death: Percentage of deaths by age </a:t>
            </a:r>
          </a:p>
        </p:txBody>
      </p:sp>
      <p:pic>
        <p:nvPicPr>
          <p:cNvPr id="4" name="Picture 3">
            <a:extLst>
              <a:ext uri="{FF2B5EF4-FFF2-40B4-BE49-F238E27FC236}">
                <a16:creationId xmlns:a16="http://schemas.microsoft.com/office/drawing/2014/main" id="{F55515DE-BA6A-0166-CFBD-6EF1AFD78C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929" t="27656" r="16153"/>
          <a:stretch/>
        </p:blipFill>
        <p:spPr>
          <a:xfrm>
            <a:off x="152044" y="2328951"/>
            <a:ext cx="8480328" cy="3168235"/>
          </a:xfrm>
          <a:prstGeom prst="rect">
            <a:avLst/>
          </a:prstGeom>
        </p:spPr>
      </p:pic>
      <p:sp>
        <p:nvSpPr>
          <p:cNvPr id="5" name="TextBox 4">
            <a:extLst>
              <a:ext uri="{FF2B5EF4-FFF2-40B4-BE49-F238E27FC236}">
                <a16:creationId xmlns:a16="http://schemas.microsoft.com/office/drawing/2014/main" id="{32059BA5-BF54-4F2E-0F9B-C39A08AB8287}"/>
              </a:ext>
            </a:extLst>
          </p:cNvPr>
          <p:cNvSpPr txBox="1"/>
          <p:nvPr/>
        </p:nvSpPr>
        <p:spPr>
          <a:xfrm>
            <a:off x="152043" y="5522317"/>
            <a:ext cx="5747657" cy="307777"/>
          </a:xfrm>
          <a:prstGeom prst="rect">
            <a:avLst/>
          </a:prstGeom>
          <a:noFill/>
        </p:spPr>
        <p:txBody>
          <a:bodyPr wrap="square" rtlCol="0">
            <a:spAutoFit/>
          </a:bodyPr>
          <a:lstStyle/>
          <a:p>
            <a:r>
              <a:rPr lang="en-GB" sz="1400"/>
              <a:t>Source: Fingertips, secondary care data. Accessed May 2023 </a:t>
            </a:r>
          </a:p>
        </p:txBody>
      </p:sp>
      <p:pic>
        <p:nvPicPr>
          <p:cNvPr id="6" name="Picture 5">
            <a:extLst>
              <a:ext uri="{FF2B5EF4-FFF2-40B4-BE49-F238E27FC236}">
                <a16:creationId xmlns:a16="http://schemas.microsoft.com/office/drawing/2014/main" id="{1CD4ECCA-5F3F-1078-5510-398C66EC95CA}"/>
              </a:ext>
            </a:extLst>
          </p:cNvPr>
          <p:cNvPicPr>
            <a:picLocks noChangeAspect="1"/>
          </p:cNvPicPr>
          <p:nvPr/>
        </p:nvPicPr>
        <p:blipFill>
          <a:blip r:embed="rId4"/>
          <a:stretch>
            <a:fillRect/>
          </a:stretch>
        </p:blipFill>
        <p:spPr>
          <a:xfrm>
            <a:off x="263904" y="1027906"/>
            <a:ext cx="7230484" cy="638264"/>
          </a:xfrm>
          <a:prstGeom prst="rect">
            <a:avLst/>
          </a:prstGeom>
        </p:spPr>
      </p:pic>
      <p:pic>
        <p:nvPicPr>
          <p:cNvPr id="8" name="Picture 7">
            <a:extLst>
              <a:ext uri="{FF2B5EF4-FFF2-40B4-BE49-F238E27FC236}">
                <a16:creationId xmlns:a16="http://schemas.microsoft.com/office/drawing/2014/main" id="{58C43037-E727-B2BF-4AF1-365FE1F89789}"/>
              </a:ext>
            </a:extLst>
          </p:cNvPr>
          <p:cNvPicPr>
            <a:picLocks noChangeAspect="1"/>
          </p:cNvPicPr>
          <p:nvPr/>
        </p:nvPicPr>
        <p:blipFill>
          <a:blip r:embed="rId5"/>
          <a:stretch>
            <a:fillRect/>
          </a:stretch>
        </p:blipFill>
        <p:spPr>
          <a:xfrm>
            <a:off x="263904" y="1800240"/>
            <a:ext cx="2962688" cy="419158"/>
          </a:xfrm>
          <a:prstGeom prst="rect">
            <a:avLst/>
          </a:prstGeom>
        </p:spPr>
      </p:pic>
      <p:sp>
        <p:nvSpPr>
          <p:cNvPr id="9" name="TextBox 8">
            <a:extLst>
              <a:ext uri="{FF2B5EF4-FFF2-40B4-BE49-F238E27FC236}">
                <a16:creationId xmlns:a16="http://schemas.microsoft.com/office/drawing/2014/main" id="{E4E96E0D-53A5-D6EC-2B0A-F82EC81CD607}"/>
              </a:ext>
            </a:extLst>
          </p:cNvPr>
          <p:cNvSpPr txBox="1"/>
          <p:nvPr/>
        </p:nvSpPr>
        <p:spPr>
          <a:xfrm>
            <a:off x="8632372" y="1655940"/>
            <a:ext cx="3369932" cy="3139321"/>
          </a:xfrm>
          <a:prstGeom prst="rect">
            <a:avLst/>
          </a:prstGeom>
          <a:noFill/>
        </p:spPr>
        <p:txBody>
          <a:bodyPr wrap="square" rtlCol="0">
            <a:spAutoFit/>
          </a:bodyPr>
          <a:lstStyle/>
          <a:p>
            <a:pPr marL="285750" indent="-285750">
              <a:buFont typeface="Arial" panose="020B0604020202020204" pitchFamily="34" charset="0"/>
              <a:buChar char="•"/>
            </a:pPr>
            <a:r>
              <a:rPr lang="en-GB"/>
              <a:t>HWE has a higher percentage of all deaths who are 85+ compared to the rest of England.</a:t>
            </a:r>
          </a:p>
          <a:p>
            <a:pPr marL="285750" indent="-285750">
              <a:buFont typeface="Arial" panose="020B0604020202020204" pitchFamily="34" charset="0"/>
              <a:buChar char="•"/>
            </a:pPr>
            <a:r>
              <a:rPr lang="en-GB"/>
              <a:t>This is potentially due to HWE having a higher proportion of very elderly patients.</a:t>
            </a:r>
          </a:p>
          <a:p>
            <a:pPr marL="285750" indent="-285750">
              <a:buFont typeface="Arial" panose="020B0604020202020204" pitchFamily="34" charset="0"/>
              <a:buChar char="•"/>
            </a:pPr>
            <a:r>
              <a:rPr lang="en-GB"/>
              <a:t>Percentage of all deaths who are &lt;65, 65-74 and 75-84 is lower in HWE compared to the rest of the country.</a:t>
            </a:r>
          </a:p>
        </p:txBody>
      </p:sp>
    </p:spTree>
    <p:extLst>
      <p:ext uri="{BB962C8B-B14F-4D97-AF65-F5344CB8AC3E}">
        <p14:creationId xmlns:p14="http://schemas.microsoft.com/office/powerpoint/2010/main" val="2649293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4D2F-B9AC-5BFB-7338-D7D15BA49070}"/>
              </a:ext>
            </a:extLst>
          </p:cNvPr>
          <p:cNvSpPr>
            <a:spLocks noGrp="1"/>
          </p:cNvSpPr>
          <p:nvPr>
            <p:ph type="title"/>
          </p:nvPr>
        </p:nvSpPr>
        <p:spPr/>
        <p:txBody>
          <a:bodyPr/>
          <a:lstStyle/>
          <a:p>
            <a:r>
              <a:rPr lang="en-GB"/>
              <a:t>Achieving a Better Death: Place of death</a:t>
            </a:r>
          </a:p>
        </p:txBody>
      </p:sp>
      <p:grpSp>
        <p:nvGrpSpPr>
          <p:cNvPr id="16" name="Group 15">
            <a:extLst>
              <a:ext uri="{FF2B5EF4-FFF2-40B4-BE49-F238E27FC236}">
                <a16:creationId xmlns:a16="http://schemas.microsoft.com/office/drawing/2014/main" id="{923380A0-D920-C9BE-534F-0D14B72F6390}"/>
              </a:ext>
            </a:extLst>
          </p:cNvPr>
          <p:cNvGrpSpPr/>
          <p:nvPr/>
        </p:nvGrpSpPr>
        <p:grpSpPr>
          <a:xfrm>
            <a:off x="453600" y="1431283"/>
            <a:ext cx="10140664" cy="2139947"/>
            <a:chOff x="840611" y="870857"/>
            <a:chExt cx="10140664" cy="2139947"/>
          </a:xfrm>
        </p:grpSpPr>
        <p:pic>
          <p:nvPicPr>
            <p:cNvPr id="5" name="Picture 4">
              <a:extLst>
                <a:ext uri="{FF2B5EF4-FFF2-40B4-BE49-F238E27FC236}">
                  <a16:creationId xmlns:a16="http://schemas.microsoft.com/office/drawing/2014/main" id="{C77A4990-E4B1-49B4-6A40-DD05DF171C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0611" y="870857"/>
              <a:ext cx="10140664" cy="1205593"/>
            </a:xfrm>
            <a:prstGeom prst="rect">
              <a:avLst/>
            </a:prstGeom>
          </p:spPr>
        </p:pic>
        <p:pic>
          <p:nvPicPr>
            <p:cNvPr id="7" name="Picture 6">
              <a:extLst>
                <a:ext uri="{FF2B5EF4-FFF2-40B4-BE49-F238E27FC236}">
                  <a16:creationId xmlns:a16="http://schemas.microsoft.com/office/drawing/2014/main" id="{181D4BF7-201F-E9CF-16E9-0BDAEB9CB7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0611" y="2067832"/>
              <a:ext cx="10140664" cy="257175"/>
            </a:xfrm>
            <a:prstGeom prst="rect">
              <a:avLst/>
            </a:prstGeom>
          </p:spPr>
        </p:pic>
        <p:pic>
          <p:nvPicPr>
            <p:cNvPr id="9" name="Picture 8">
              <a:extLst>
                <a:ext uri="{FF2B5EF4-FFF2-40B4-BE49-F238E27FC236}">
                  <a16:creationId xmlns:a16="http://schemas.microsoft.com/office/drawing/2014/main" id="{A05E79EC-149A-D2E7-2FE4-182F9406F2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0611" y="2325007"/>
              <a:ext cx="10140664" cy="228599"/>
            </a:xfrm>
            <a:prstGeom prst="rect">
              <a:avLst/>
            </a:prstGeom>
          </p:spPr>
        </p:pic>
        <p:pic>
          <p:nvPicPr>
            <p:cNvPr id="13" name="Picture 12">
              <a:extLst>
                <a:ext uri="{FF2B5EF4-FFF2-40B4-BE49-F238E27FC236}">
                  <a16:creationId xmlns:a16="http://schemas.microsoft.com/office/drawing/2014/main" id="{4CA63D96-F9C9-EB3A-1B6B-3A838DA89B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0611" y="2553606"/>
              <a:ext cx="10140664" cy="228599"/>
            </a:xfrm>
            <a:prstGeom prst="rect">
              <a:avLst/>
            </a:prstGeom>
          </p:spPr>
        </p:pic>
        <p:pic>
          <p:nvPicPr>
            <p:cNvPr id="15" name="Picture 14">
              <a:extLst>
                <a:ext uri="{FF2B5EF4-FFF2-40B4-BE49-F238E27FC236}">
                  <a16:creationId xmlns:a16="http://schemas.microsoft.com/office/drawing/2014/main" id="{FF0B2A66-DDEE-79C8-A3F6-8E07F8A2CA8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0611" y="2773583"/>
              <a:ext cx="10140664" cy="237221"/>
            </a:xfrm>
            <a:prstGeom prst="rect">
              <a:avLst/>
            </a:prstGeom>
          </p:spPr>
        </p:pic>
      </p:grpSp>
      <p:sp>
        <p:nvSpPr>
          <p:cNvPr id="17" name="TextBox 16">
            <a:extLst>
              <a:ext uri="{FF2B5EF4-FFF2-40B4-BE49-F238E27FC236}">
                <a16:creationId xmlns:a16="http://schemas.microsoft.com/office/drawing/2014/main" id="{869D285A-4456-8FFE-D729-23EE7DA3A220}"/>
              </a:ext>
            </a:extLst>
          </p:cNvPr>
          <p:cNvSpPr txBox="1"/>
          <p:nvPr/>
        </p:nvSpPr>
        <p:spPr>
          <a:xfrm>
            <a:off x="453600" y="3516975"/>
            <a:ext cx="5747657" cy="307777"/>
          </a:xfrm>
          <a:prstGeom prst="rect">
            <a:avLst/>
          </a:prstGeom>
          <a:noFill/>
        </p:spPr>
        <p:txBody>
          <a:bodyPr wrap="square" rtlCol="0">
            <a:spAutoFit/>
          </a:bodyPr>
          <a:lstStyle/>
          <a:p>
            <a:r>
              <a:rPr lang="en-GB" sz="1400"/>
              <a:t>Source: Fingertips, secondary care data. Accessed May 2023</a:t>
            </a:r>
          </a:p>
        </p:txBody>
      </p:sp>
      <p:pic>
        <p:nvPicPr>
          <p:cNvPr id="19" name="Picture 18">
            <a:extLst>
              <a:ext uri="{FF2B5EF4-FFF2-40B4-BE49-F238E27FC236}">
                <a16:creationId xmlns:a16="http://schemas.microsoft.com/office/drawing/2014/main" id="{48DA0DB3-CBFA-186B-A968-92A75FA95BC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29089" y="359434"/>
            <a:ext cx="3475849" cy="535570"/>
          </a:xfrm>
          <a:prstGeom prst="rect">
            <a:avLst/>
          </a:prstGeom>
        </p:spPr>
      </p:pic>
      <p:pic>
        <p:nvPicPr>
          <p:cNvPr id="21" name="Picture 20">
            <a:extLst>
              <a:ext uri="{FF2B5EF4-FFF2-40B4-BE49-F238E27FC236}">
                <a16:creationId xmlns:a16="http://schemas.microsoft.com/office/drawing/2014/main" id="{84B39042-7B6D-3FE2-ABF5-5A772F370AE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89669" y="1023349"/>
            <a:ext cx="3154688" cy="407934"/>
          </a:xfrm>
          <a:prstGeom prst="rect">
            <a:avLst/>
          </a:prstGeom>
        </p:spPr>
      </p:pic>
      <p:sp>
        <p:nvSpPr>
          <p:cNvPr id="6" name="TextBox 5">
            <a:extLst>
              <a:ext uri="{FF2B5EF4-FFF2-40B4-BE49-F238E27FC236}">
                <a16:creationId xmlns:a16="http://schemas.microsoft.com/office/drawing/2014/main" id="{6E2123FB-766F-C7C0-4CBF-C749E7950241}"/>
              </a:ext>
            </a:extLst>
          </p:cNvPr>
          <p:cNvSpPr txBox="1"/>
          <p:nvPr/>
        </p:nvSpPr>
        <p:spPr>
          <a:xfrm>
            <a:off x="453600" y="3839867"/>
            <a:ext cx="10877546" cy="1877437"/>
          </a:xfrm>
          <a:prstGeom prst="rect">
            <a:avLst/>
          </a:prstGeom>
          <a:noFill/>
        </p:spPr>
        <p:txBody>
          <a:bodyPr wrap="square">
            <a:spAutoFit/>
          </a:bodyPr>
          <a:lstStyle/>
          <a:p>
            <a:pPr marL="285750" indent="-285750">
              <a:buFont typeface="Arial" panose="020B0604020202020204" pitchFamily="34" charset="0"/>
              <a:buChar char="•"/>
            </a:pPr>
            <a:r>
              <a:rPr lang="en-GB" sz="1600">
                <a:latin typeface="+mn-lt"/>
              </a:rPr>
              <a:t>The percentage of deaths occurring in </a:t>
            </a:r>
            <a:r>
              <a:rPr lang="en-GB" sz="1600" b="1">
                <a:latin typeface="+mn-lt"/>
              </a:rPr>
              <a:t>hospital, care homes and hospices  </a:t>
            </a:r>
            <a:r>
              <a:rPr lang="en-GB" sz="1600">
                <a:latin typeface="+mn-lt"/>
              </a:rPr>
              <a:t>is higher in HWE compared to the rest of England, although this is not statistically significant. </a:t>
            </a:r>
          </a:p>
          <a:p>
            <a:pPr marL="285750" indent="-285750">
              <a:buFont typeface="Arial" panose="020B0604020202020204" pitchFamily="34" charset="0"/>
              <a:buChar char="•"/>
            </a:pPr>
            <a:r>
              <a:rPr lang="en-GB" sz="1600">
                <a:latin typeface="+mn-lt"/>
              </a:rPr>
              <a:t>Whereas HWE has a statistically significantly lower proportion of deaths occurring at </a:t>
            </a:r>
            <a:r>
              <a:rPr lang="en-GB" sz="1600" b="1">
                <a:latin typeface="+mn-lt"/>
              </a:rPr>
              <a:t>home or in ‘other places’ </a:t>
            </a:r>
            <a:r>
              <a:rPr lang="en-GB" sz="1600">
                <a:latin typeface="+mn-lt"/>
              </a:rPr>
              <a:t>when compared to the rest of England. </a:t>
            </a:r>
          </a:p>
          <a:p>
            <a:pPr marL="285750" indent="-285750">
              <a:buFont typeface="Arial" panose="020B0604020202020204" pitchFamily="34" charset="0"/>
              <a:buChar char="•"/>
            </a:pPr>
            <a:r>
              <a:rPr lang="en-GB" sz="1600">
                <a:latin typeface="+mn-lt"/>
              </a:rPr>
              <a:t>In particular, HWE is an outlier in the percentage of deaths occurring at home, falling within the lowest-25</a:t>
            </a:r>
            <a:r>
              <a:rPr lang="en-GB" sz="1600" baseline="30000">
                <a:latin typeface="+mn-lt"/>
              </a:rPr>
              <a:t>th</a:t>
            </a:r>
            <a:r>
              <a:rPr lang="en-GB" sz="1600">
                <a:latin typeface="+mn-lt"/>
              </a:rPr>
              <a:t> percentile range</a:t>
            </a:r>
          </a:p>
          <a:p>
            <a:pPr marL="285750" indent="-285750">
              <a:buFont typeface="Arial" panose="020B0604020202020204" pitchFamily="34" charset="0"/>
              <a:buChar char="•"/>
            </a:pPr>
            <a:r>
              <a:rPr lang="en-GB" sz="1600"/>
              <a:t>Supporting people to be cared for and to die in their usual place of residence, including their own home will achieve better quality of deaths within the local population.</a:t>
            </a:r>
            <a:endParaRPr lang="en-GB" sz="1600">
              <a:latin typeface="+mn-lt"/>
            </a:endParaRPr>
          </a:p>
        </p:txBody>
      </p:sp>
    </p:spTree>
    <p:extLst>
      <p:ext uri="{BB962C8B-B14F-4D97-AF65-F5344CB8AC3E}">
        <p14:creationId xmlns:p14="http://schemas.microsoft.com/office/powerpoint/2010/main" val="2297165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D135-664C-4291-91B8-D9A30EE387B9}"/>
              </a:ext>
            </a:extLst>
          </p:cNvPr>
          <p:cNvSpPr>
            <a:spLocks noGrp="1"/>
          </p:cNvSpPr>
          <p:nvPr>
            <p:ph type="title"/>
          </p:nvPr>
        </p:nvSpPr>
        <p:spPr/>
        <p:txBody>
          <a:bodyPr/>
          <a:lstStyle/>
          <a:p>
            <a:r>
              <a:rPr lang="en-GB"/>
              <a:t>Achieving a Better Death: Place of death by cause of death</a:t>
            </a:r>
          </a:p>
        </p:txBody>
      </p:sp>
      <p:graphicFrame>
        <p:nvGraphicFramePr>
          <p:cNvPr id="3" name="Chart 2">
            <a:extLst>
              <a:ext uri="{FF2B5EF4-FFF2-40B4-BE49-F238E27FC236}">
                <a16:creationId xmlns:a16="http://schemas.microsoft.com/office/drawing/2014/main" id="{AEE77DB2-31E6-CBF7-0D6C-8DA447E47305}"/>
              </a:ext>
            </a:extLst>
          </p:cNvPr>
          <p:cNvGraphicFramePr>
            <a:graphicFrameLocks/>
          </p:cNvGraphicFramePr>
          <p:nvPr>
            <p:extLst>
              <p:ext uri="{D42A27DB-BD31-4B8C-83A1-F6EECF244321}">
                <p14:modId xmlns:p14="http://schemas.microsoft.com/office/powerpoint/2010/main" val="1312190554"/>
              </p:ext>
            </p:extLst>
          </p:nvPr>
        </p:nvGraphicFramePr>
        <p:xfrm>
          <a:off x="453600" y="953765"/>
          <a:ext cx="6025641" cy="247523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FC04861-BD6A-B77C-C0CA-E6965D8F9884}"/>
              </a:ext>
            </a:extLst>
          </p:cNvPr>
          <p:cNvSpPr txBox="1"/>
          <p:nvPr/>
        </p:nvSpPr>
        <p:spPr>
          <a:xfrm>
            <a:off x="453600" y="6429307"/>
            <a:ext cx="5747657" cy="307777"/>
          </a:xfrm>
          <a:prstGeom prst="rect">
            <a:avLst/>
          </a:prstGeom>
          <a:noFill/>
        </p:spPr>
        <p:txBody>
          <a:bodyPr wrap="square" rtlCol="0">
            <a:spAutoFit/>
          </a:bodyPr>
          <a:lstStyle/>
          <a:p>
            <a:r>
              <a:rPr lang="en-GB" sz="1400"/>
              <a:t>Source: Model Hospital, 2017. Accessed May 2023. </a:t>
            </a:r>
          </a:p>
        </p:txBody>
      </p:sp>
      <p:sp>
        <p:nvSpPr>
          <p:cNvPr id="5" name="TextBox 4">
            <a:extLst>
              <a:ext uri="{FF2B5EF4-FFF2-40B4-BE49-F238E27FC236}">
                <a16:creationId xmlns:a16="http://schemas.microsoft.com/office/drawing/2014/main" id="{908853E4-4E18-952E-883C-BD13ADEEC574}"/>
              </a:ext>
            </a:extLst>
          </p:cNvPr>
          <p:cNvSpPr txBox="1"/>
          <p:nvPr/>
        </p:nvSpPr>
        <p:spPr>
          <a:xfrm>
            <a:off x="6575899" y="898720"/>
            <a:ext cx="5340484" cy="2585323"/>
          </a:xfrm>
          <a:prstGeom prst="rect">
            <a:avLst/>
          </a:prstGeom>
          <a:noFill/>
        </p:spPr>
        <p:txBody>
          <a:bodyPr wrap="square" rtlCol="0">
            <a:spAutoFit/>
          </a:bodyPr>
          <a:lstStyle/>
          <a:p>
            <a:pPr marL="285750" indent="-285750">
              <a:buFont typeface="Arial" panose="020B0604020202020204" pitchFamily="34" charset="0"/>
              <a:buChar char="•"/>
            </a:pPr>
            <a:r>
              <a:rPr lang="en-GB"/>
              <a:t>In HWE, just under half (46%) of patients whose cause of death is cancer, die in their usual place of residence (home, care home or religious establishment)</a:t>
            </a:r>
          </a:p>
          <a:p>
            <a:pPr marL="285750" indent="-285750">
              <a:buFont typeface="Arial" panose="020B0604020202020204" pitchFamily="34" charset="0"/>
              <a:buChar char="•"/>
            </a:pPr>
            <a:r>
              <a:rPr lang="en-GB"/>
              <a:t>This is similar to the national median (45%)</a:t>
            </a:r>
          </a:p>
          <a:p>
            <a:pPr marL="285750" indent="-285750">
              <a:buFont typeface="Arial" panose="020B0604020202020204" pitchFamily="34" charset="0"/>
              <a:buChar char="•"/>
            </a:pPr>
            <a:r>
              <a:rPr lang="en-GB"/>
              <a:t>ENH has the highest rate of cancer deaths in usual place of residence (52%)</a:t>
            </a:r>
          </a:p>
          <a:p>
            <a:pPr marL="285750" indent="-285750">
              <a:buFont typeface="Arial" panose="020B0604020202020204" pitchFamily="34" charset="0"/>
              <a:buChar char="•"/>
            </a:pPr>
            <a:r>
              <a:rPr lang="en-GB"/>
              <a:t>Whereas SWH has the lowest rate of cancer deaths in usual place of residence (41%)</a:t>
            </a:r>
          </a:p>
        </p:txBody>
      </p:sp>
      <p:graphicFrame>
        <p:nvGraphicFramePr>
          <p:cNvPr id="6" name="Chart 5">
            <a:extLst>
              <a:ext uri="{FF2B5EF4-FFF2-40B4-BE49-F238E27FC236}">
                <a16:creationId xmlns:a16="http://schemas.microsoft.com/office/drawing/2014/main" id="{92462FEC-5789-A8BA-9D38-A5CE143A4BA3}"/>
              </a:ext>
            </a:extLst>
          </p:cNvPr>
          <p:cNvGraphicFramePr>
            <a:graphicFrameLocks/>
          </p:cNvGraphicFramePr>
          <p:nvPr>
            <p:extLst>
              <p:ext uri="{D42A27DB-BD31-4B8C-83A1-F6EECF244321}">
                <p14:modId xmlns:p14="http://schemas.microsoft.com/office/powerpoint/2010/main" val="3482493996"/>
              </p:ext>
            </p:extLst>
          </p:nvPr>
        </p:nvGraphicFramePr>
        <p:xfrm>
          <a:off x="453600" y="3429000"/>
          <a:ext cx="6025641" cy="247523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408DBA1-C140-6E6F-CEF4-C87754FA4FC7}"/>
              </a:ext>
            </a:extLst>
          </p:cNvPr>
          <p:cNvSpPr txBox="1"/>
          <p:nvPr/>
        </p:nvSpPr>
        <p:spPr>
          <a:xfrm>
            <a:off x="6575899" y="3512455"/>
            <a:ext cx="5340484" cy="2585323"/>
          </a:xfrm>
          <a:prstGeom prst="rect">
            <a:avLst/>
          </a:prstGeom>
          <a:noFill/>
        </p:spPr>
        <p:txBody>
          <a:bodyPr wrap="square" rtlCol="0">
            <a:spAutoFit/>
          </a:bodyPr>
          <a:lstStyle/>
          <a:p>
            <a:pPr marL="285750" indent="-285750">
              <a:buFont typeface="Arial" panose="020B0604020202020204" pitchFamily="34" charset="0"/>
              <a:buChar char="•"/>
            </a:pPr>
            <a:r>
              <a:rPr lang="en-GB"/>
              <a:t>In comparison to cancer, less than a third (29%) of people in HWE whose cause of death is respiratory disease die in their usual place of residence (home, care home or religious establishment). </a:t>
            </a:r>
          </a:p>
          <a:p>
            <a:pPr marL="285750" indent="-285750">
              <a:buFont typeface="Arial" panose="020B0604020202020204" pitchFamily="34" charset="0"/>
              <a:buChar char="•"/>
            </a:pPr>
            <a:r>
              <a:rPr lang="en-GB"/>
              <a:t>This is lower than the national median (32%) and puts HWE in the lowest quartile nationally. </a:t>
            </a:r>
          </a:p>
          <a:p>
            <a:pPr marL="285750" indent="-285750">
              <a:buFont typeface="Arial" panose="020B0604020202020204" pitchFamily="34" charset="0"/>
              <a:buChar char="•"/>
            </a:pPr>
            <a:r>
              <a:rPr lang="en-GB"/>
              <a:t>All places within HWE have similar rates of respiratory disease deaths in usual place of residence.</a:t>
            </a:r>
          </a:p>
        </p:txBody>
      </p:sp>
    </p:spTree>
    <p:extLst>
      <p:ext uri="{BB962C8B-B14F-4D97-AF65-F5344CB8AC3E}">
        <p14:creationId xmlns:p14="http://schemas.microsoft.com/office/powerpoint/2010/main" val="2520427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FECB-7665-777D-8859-A3B74199EA77}"/>
              </a:ext>
            </a:extLst>
          </p:cNvPr>
          <p:cNvSpPr>
            <a:spLocks noGrp="1"/>
          </p:cNvSpPr>
          <p:nvPr>
            <p:ph type="title"/>
          </p:nvPr>
        </p:nvSpPr>
        <p:spPr/>
        <p:txBody>
          <a:bodyPr/>
          <a:lstStyle/>
          <a:p>
            <a:r>
              <a:rPr lang="en-GB"/>
              <a:t>Achieving a Better Death: Place of death</a:t>
            </a:r>
          </a:p>
        </p:txBody>
      </p:sp>
      <p:sp>
        <p:nvSpPr>
          <p:cNvPr id="3" name="Content Placeholder 2">
            <a:extLst>
              <a:ext uri="{FF2B5EF4-FFF2-40B4-BE49-F238E27FC236}">
                <a16:creationId xmlns:a16="http://schemas.microsoft.com/office/drawing/2014/main" id="{FCD89F2A-E55A-FCF0-23B9-927FD7ECB515}"/>
              </a:ext>
            </a:extLst>
          </p:cNvPr>
          <p:cNvSpPr>
            <a:spLocks noGrp="1"/>
          </p:cNvSpPr>
          <p:nvPr>
            <p:ph idx="1"/>
          </p:nvPr>
        </p:nvSpPr>
        <p:spPr>
          <a:xfrm>
            <a:off x="303129" y="4056519"/>
            <a:ext cx="11368102" cy="1854200"/>
          </a:xfrm>
        </p:spPr>
        <p:txBody>
          <a:bodyPr>
            <a:normAutofit/>
          </a:bodyPr>
          <a:lstStyle/>
          <a:p>
            <a:r>
              <a:rPr lang="en-GB" sz="1600">
                <a:latin typeface="+mn-lt"/>
              </a:rPr>
              <a:t>Those aged 85+ have lower rates of dying at home, in a hospital or hospice compared to the rest of England, but have higher rates of dying in a care home</a:t>
            </a:r>
          </a:p>
          <a:p>
            <a:r>
              <a:rPr lang="en-GB" sz="1600">
                <a:latin typeface="+mn-lt"/>
              </a:rPr>
              <a:t>Those aged 75-84 are more likely to die in hospital and less likely to die in a care home compared to the rest of England</a:t>
            </a:r>
          </a:p>
          <a:p>
            <a:r>
              <a:rPr lang="en-GB" sz="1600">
                <a:latin typeface="+mn-lt"/>
              </a:rPr>
              <a:t>Those aged 65-74 have higher rates of dying at home, hospital or hospice compared to the rest of England. </a:t>
            </a:r>
          </a:p>
          <a:p>
            <a:r>
              <a:rPr lang="en-GB" sz="1600">
                <a:latin typeface="+mn-lt"/>
              </a:rPr>
              <a:t>Those aged under 65 have higher rates of dying at home or in a hospice compared to the rest of England</a:t>
            </a:r>
          </a:p>
        </p:txBody>
      </p:sp>
      <p:graphicFrame>
        <p:nvGraphicFramePr>
          <p:cNvPr id="4" name="Table 4">
            <a:extLst>
              <a:ext uri="{FF2B5EF4-FFF2-40B4-BE49-F238E27FC236}">
                <a16:creationId xmlns:a16="http://schemas.microsoft.com/office/drawing/2014/main" id="{0AFB7649-E0C9-8B75-EBBE-E7C0A0B9D27C}"/>
              </a:ext>
            </a:extLst>
          </p:cNvPr>
          <p:cNvGraphicFramePr>
            <a:graphicFrameLocks noGrp="1"/>
          </p:cNvGraphicFramePr>
          <p:nvPr>
            <p:extLst>
              <p:ext uri="{D42A27DB-BD31-4B8C-83A1-F6EECF244321}">
                <p14:modId xmlns:p14="http://schemas.microsoft.com/office/powerpoint/2010/main" val="4240520573"/>
              </p:ext>
            </p:extLst>
          </p:nvPr>
        </p:nvGraphicFramePr>
        <p:xfrm>
          <a:off x="1054674" y="1812594"/>
          <a:ext cx="8128000" cy="18542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822417189"/>
                    </a:ext>
                  </a:extLst>
                </a:gridCol>
                <a:gridCol w="1625600">
                  <a:extLst>
                    <a:ext uri="{9D8B030D-6E8A-4147-A177-3AD203B41FA5}">
                      <a16:colId xmlns:a16="http://schemas.microsoft.com/office/drawing/2014/main" val="1115439703"/>
                    </a:ext>
                  </a:extLst>
                </a:gridCol>
                <a:gridCol w="1625600">
                  <a:extLst>
                    <a:ext uri="{9D8B030D-6E8A-4147-A177-3AD203B41FA5}">
                      <a16:colId xmlns:a16="http://schemas.microsoft.com/office/drawing/2014/main" val="4131288783"/>
                    </a:ext>
                  </a:extLst>
                </a:gridCol>
                <a:gridCol w="1625600">
                  <a:extLst>
                    <a:ext uri="{9D8B030D-6E8A-4147-A177-3AD203B41FA5}">
                      <a16:colId xmlns:a16="http://schemas.microsoft.com/office/drawing/2014/main" val="3215027208"/>
                    </a:ext>
                  </a:extLst>
                </a:gridCol>
                <a:gridCol w="1625600">
                  <a:extLst>
                    <a:ext uri="{9D8B030D-6E8A-4147-A177-3AD203B41FA5}">
                      <a16:colId xmlns:a16="http://schemas.microsoft.com/office/drawing/2014/main" val="743601142"/>
                    </a:ext>
                  </a:extLst>
                </a:gridCol>
              </a:tblGrid>
              <a:tr h="370840">
                <a:tc>
                  <a:txBody>
                    <a:bodyPr/>
                    <a:lstStyle/>
                    <a:p>
                      <a:r>
                        <a:rPr lang="en-GB"/>
                        <a:t>Place of death</a:t>
                      </a:r>
                    </a:p>
                  </a:txBody>
                  <a:tcPr/>
                </a:tc>
                <a:tc>
                  <a:txBody>
                    <a:bodyPr/>
                    <a:lstStyle/>
                    <a:p>
                      <a:r>
                        <a:rPr lang="en-GB"/>
                        <a:t>&lt;65</a:t>
                      </a:r>
                    </a:p>
                  </a:txBody>
                  <a:tcPr/>
                </a:tc>
                <a:tc>
                  <a:txBody>
                    <a:bodyPr/>
                    <a:lstStyle/>
                    <a:p>
                      <a:r>
                        <a:rPr lang="en-GB"/>
                        <a:t>65-74</a:t>
                      </a:r>
                    </a:p>
                  </a:txBody>
                  <a:tcPr/>
                </a:tc>
                <a:tc>
                  <a:txBody>
                    <a:bodyPr/>
                    <a:lstStyle/>
                    <a:p>
                      <a:r>
                        <a:rPr lang="en-GB"/>
                        <a:t>75-84</a:t>
                      </a:r>
                    </a:p>
                  </a:txBody>
                  <a:tcPr/>
                </a:tc>
                <a:tc>
                  <a:txBody>
                    <a:bodyPr/>
                    <a:lstStyle/>
                    <a:p>
                      <a:r>
                        <a:rPr lang="en-GB"/>
                        <a:t>85+</a:t>
                      </a:r>
                    </a:p>
                  </a:txBody>
                  <a:tcPr/>
                </a:tc>
                <a:extLst>
                  <a:ext uri="{0D108BD9-81ED-4DB2-BD59-A6C34878D82A}">
                    <a16:rowId xmlns:a16="http://schemas.microsoft.com/office/drawing/2014/main" val="3584670264"/>
                  </a:ext>
                </a:extLst>
              </a:tr>
              <a:tr h="370840">
                <a:tc>
                  <a:txBody>
                    <a:bodyPr/>
                    <a:lstStyle/>
                    <a:p>
                      <a:r>
                        <a:rPr lang="en-GB"/>
                        <a:t>Home</a:t>
                      </a:r>
                    </a:p>
                  </a:txBody>
                  <a:tcPr/>
                </a:tc>
                <a:tc>
                  <a:txBody>
                    <a:bodyPr/>
                    <a:lstStyle/>
                    <a:p>
                      <a:r>
                        <a:rPr lang="en-GB"/>
                        <a:t>34.1</a:t>
                      </a:r>
                    </a:p>
                  </a:txBody>
                  <a:tcPr>
                    <a:solidFill>
                      <a:schemeClr val="accent2">
                        <a:lumMod val="40000"/>
                        <a:lumOff val="60000"/>
                      </a:schemeClr>
                    </a:solidFill>
                  </a:tcPr>
                </a:tc>
                <a:tc>
                  <a:txBody>
                    <a:bodyPr/>
                    <a:lstStyle/>
                    <a:p>
                      <a:r>
                        <a:rPr lang="en-GB"/>
                        <a:t>31.2</a:t>
                      </a:r>
                    </a:p>
                  </a:txBody>
                  <a:tcPr>
                    <a:solidFill>
                      <a:schemeClr val="accent2">
                        <a:lumMod val="40000"/>
                        <a:lumOff val="60000"/>
                      </a:schemeClr>
                    </a:solidFill>
                  </a:tcPr>
                </a:tc>
                <a:tc>
                  <a:txBody>
                    <a:bodyPr/>
                    <a:lstStyle/>
                    <a:p>
                      <a:r>
                        <a:rPr lang="en-GB"/>
                        <a:t>26.3</a:t>
                      </a:r>
                    </a:p>
                  </a:txBody>
                  <a:tcPr>
                    <a:solidFill>
                      <a:srgbClr val="FFC000"/>
                    </a:solidFill>
                  </a:tcPr>
                </a:tc>
                <a:tc>
                  <a:txBody>
                    <a:bodyPr/>
                    <a:lstStyle/>
                    <a:p>
                      <a:r>
                        <a:rPr lang="en-GB"/>
                        <a:t>21.8</a:t>
                      </a:r>
                    </a:p>
                  </a:txBody>
                  <a:tcPr>
                    <a:solidFill>
                      <a:srgbClr val="0070C0"/>
                    </a:solidFill>
                  </a:tcPr>
                </a:tc>
                <a:extLst>
                  <a:ext uri="{0D108BD9-81ED-4DB2-BD59-A6C34878D82A}">
                    <a16:rowId xmlns:a16="http://schemas.microsoft.com/office/drawing/2014/main" val="1161899375"/>
                  </a:ext>
                </a:extLst>
              </a:tr>
              <a:tr h="370840">
                <a:tc>
                  <a:txBody>
                    <a:bodyPr/>
                    <a:lstStyle/>
                    <a:p>
                      <a:r>
                        <a:rPr lang="en-GB"/>
                        <a:t>Hospital</a:t>
                      </a:r>
                    </a:p>
                  </a:txBody>
                  <a:tcPr/>
                </a:tc>
                <a:tc>
                  <a:txBody>
                    <a:bodyPr/>
                    <a:lstStyle/>
                    <a:p>
                      <a:r>
                        <a:rPr lang="en-GB" sz="1800" kern="1200">
                          <a:solidFill>
                            <a:schemeClr val="dk1"/>
                          </a:solidFill>
                          <a:latin typeface="+mn-lt"/>
                          <a:ea typeface="+mn-ea"/>
                          <a:cs typeface="+mn-cs"/>
                        </a:rPr>
                        <a:t>4</a:t>
                      </a:r>
                      <a:r>
                        <a:rPr lang="en-GB"/>
                        <a:t>5.8</a:t>
                      </a:r>
                    </a:p>
                  </a:txBody>
                  <a:tcPr>
                    <a:solidFill>
                      <a:srgbClr val="FEC000"/>
                    </a:solidFill>
                  </a:tcPr>
                </a:tc>
                <a:tc>
                  <a:txBody>
                    <a:bodyPr/>
                    <a:lstStyle/>
                    <a:p>
                      <a:r>
                        <a:rPr lang="en-GB"/>
                        <a:t>50.1</a:t>
                      </a:r>
                    </a:p>
                  </a:txBody>
                  <a:tcPr>
                    <a:solidFill>
                      <a:schemeClr val="accent2">
                        <a:lumMod val="40000"/>
                        <a:lumOff val="60000"/>
                      </a:schemeClr>
                    </a:solidFill>
                  </a:tcPr>
                </a:tc>
                <a:tc>
                  <a:txBody>
                    <a:bodyPr/>
                    <a:lstStyle/>
                    <a:p>
                      <a:r>
                        <a:rPr lang="en-GB"/>
                        <a:t>49.5</a:t>
                      </a:r>
                    </a:p>
                  </a:txBody>
                  <a:tcPr>
                    <a:solidFill>
                      <a:schemeClr val="accent2">
                        <a:lumMod val="40000"/>
                        <a:lumOff val="60000"/>
                      </a:schemeClr>
                    </a:solidFill>
                  </a:tcPr>
                </a:tc>
                <a:tc>
                  <a:txBody>
                    <a:bodyPr/>
                    <a:lstStyle/>
                    <a:p>
                      <a:r>
                        <a:rPr lang="en-GB"/>
                        <a:t>40.8</a:t>
                      </a:r>
                    </a:p>
                  </a:txBody>
                  <a:tcPr>
                    <a:solidFill>
                      <a:srgbClr val="0070C0"/>
                    </a:solidFill>
                  </a:tcPr>
                </a:tc>
                <a:extLst>
                  <a:ext uri="{0D108BD9-81ED-4DB2-BD59-A6C34878D82A}">
                    <a16:rowId xmlns:a16="http://schemas.microsoft.com/office/drawing/2014/main" val="1102397261"/>
                  </a:ext>
                </a:extLst>
              </a:tr>
              <a:tr h="370840">
                <a:tc>
                  <a:txBody>
                    <a:bodyPr/>
                    <a:lstStyle/>
                    <a:p>
                      <a:r>
                        <a:rPr lang="en-GB"/>
                        <a:t>Hospice</a:t>
                      </a:r>
                    </a:p>
                  </a:txBody>
                  <a:tcPr/>
                </a:tc>
                <a:tc>
                  <a:txBody>
                    <a:bodyPr/>
                    <a:lstStyle/>
                    <a:p>
                      <a:r>
                        <a:rPr lang="en-GB"/>
                        <a:t>9.3</a:t>
                      </a:r>
                    </a:p>
                  </a:txBody>
                  <a:tcPr>
                    <a:solidFill>
                      <a:schemeClr val="accent2">
                        <a:lumMod val="40000"/>
                        <a:lumOff val="60000"/>
                      </a:schemeClr>
                    </a:solidFill>
                  </a:tcPr>
                </a:tc>
                <a:tc>
                  <a:txBody>
                    <a:bodyPr/>
                    <a:lstStyle/>
                    <a:p>
                      <a:r>
                        <a:rPr lang="en-GB"/>
                        <a:t>8.1</a:t>
                      </a:r>
                    </a:p>
                  </a:txBody>
                  <a:tcPr>
                    <a:solidFill>
                      <a:schemeClr val="accent2">
                        <a:lumMod val="40000"/>
                        <a:lumOff val="60000"/>
                      </a:schemeClr>
                    </a:solidFill>
                  </a:tcPr>
                </a:tc>
                <a:tc>
                  <a:txBody>
                    <a:bodyPr/>
                    <a:lstStyle/>
                    <a:p>
                      <a:r>
                        <a:rPr lang="en-GB"/>
                        <a:t>5.1</a:t>
                      </a:r>
                    </a:p>
                  </a:txBody>
                  <a:tcPr>
                    <a:solidFill>
                      <a:srgbClr val="FEC000"/>
                    </a:solidFill>
                  </a:tcPr>
                </a:tc>
                <a:tc>
                  <a:txBody>
                    <a:bodyPr/>
                    <a:lstStyle/>
                    <a:p>
                      <a:r>
                        <a:rPr lang="en-GB"/>
                        <a:t>2.6</a:t>
                      </a:r>
                    </a:p>
                  </a:txBody>
                  <a:tcPr>
                    <a:solidFill>
                      <a:srgbClr val="0070C0"/>
                    </a:solidFill>
                  </a:tcPr>
                </a:tc>
                <a:extLst>
                  <a:ext uri="{0D108BD9-81ED-4DB2-BD59-A6C34878D82A}">
                    <a16:rowId xmlns:a16="http://schemas.microsoft.com/office/drawing/2014/main" val="1071903998"/>
                  </a:ext>
                </a:extLst>
              </a:tr>
              <a:tr h="370840">
                <a:tc>
                  <a:txBody>
                    <a:bodyPr/>
                    <a:lstStyle/>
                    <a:p>
                      <a:r>
                        <a:rPr lang="en-GB"/>
                        <a:t>Care Home</a:t>
                      </a:r>
                    </a:p>
                  </a:txBody>
                  <a:tcPr/>
                </a:tc>
                <a:tc>
                  <a:txBody>
                    <a:bodyPr/>
                    <a:lstStyle/>
                    <a:p>
                      <a:r>
                        <a:rPr lang="en-GB"/>
                        <a:t>3.6</a:t>
                      </a:r>
                    </a:p>
                  </a:txBody>
                  <a:tcPr>
                    <a:solidFill>
                      <a:srgbClr val="0070C0"/>
                    </a:solidFill>
                  </a:tcPr>
                </a:tc>
                <a:tc>
                  <a:txBody>
                    <a:bodyPr/>
                    <a:lstStyle/>
                    <a:p>
                      <a:r>
                        <a:rPr lang="en-GB"/>
                        <a:t>7.4</a:t>
                      </a:r>
                    </a:p>
                  </a:txBody>
                  <a:tcPr>
                    <a:solidFill>
                      <a:srgbClr val="0070C0"/>
                    </a:solidFill>
                  </a:tcPr>
                </a:tc>
                <a:tc>
                  <a:txBody>
                    <a:bodyPr/>
                    <a:lstStyle/>
                    <a:p>
                      <a:r>
                        <a:rPr lang="en-GB"/>
                        <a:t>17.3</a:t>
                      </a:r>
                    </a:p>
                  </a:txBody>
                  <a:tcPr>
                    <a:solidFill>
                      <a:srgbClr val="0070C0"/>
                    </a:solidFill>
                  </a:tcPr>
                </a:tc>
                <a:tc>
                  <a:txBody>
                    <a:bodyPr/>
                    <a:lstStyle/>
                    <a:p>
                      <a:r>
                        <a:rPr lang="en-GB"/>
                        <a:t>34.0</a:t>
                      </a:r>
                    </a:p>
                  </a:txBody>
                  <a:tcPr>
                    <a:solidFill>
                      <a:schemeClr val="accent2">
                        <a:lumMod val="40000"/>
                        <a:lumOff val="60000"/>
                      </a:schemeClr>
                    </a:solidFill>
                  </a:tcPr>
                </a:tc>
                <a:extLst>
                  <a:ext uri="{0D108BD9-81ED-4DB2-BD59-A6C34878D82A}">
                    <a16:rowId xmlns:a16="http://schemas.microsoft.com/office/drawing/2014/main" val="2856177229"/>
                  </a:ext>
                </a:extLst>
              </a:tr>
            </a:tbl>
          </a:graphicData>
        </a:graphic>
      </p:graphicFrame>
      <p:sp>
        <p:nvSpPr>
          <p:cNvPr id="5" name="TextBox 4">
            <a:extLst>
              <a:ext uri="{FF2B5EF4-FFF2-40B4-BE49-F238E27FC236}">
                <a16:creationId xmlns:a16="http://schemas.microsoft.com/office/drawing/2014/main" id="{D7EB1B11-0DCD-0A20-9586-9428AE22FC8D}"/>
              </a:ext>
            </a:extLst>
          </p:cNvPr>
          <p:cNvSpPr txBox="1"/>
          <p:nvPr/>
        </p:nvSpPr>
        <p:spPr>
          <a:xfrm>
            <a:off x="1402383" y="1322966"/>
            <a:ext cx="8491058" cy="369332"/>
          </a:xfrm>
          <a:prstGeom prst="rect">
            <a:avLst/>
          </a:prstGeom>
          <a:noFill/>
        </p:spPr>
        <p:txBody>
          <a:bodyPr wrap="square" rtlCol="0">
            <a:spAutoFit/>
          </a:bodyPr>
          <a:lstStyle/>
          <a:p>
            <a:r>
              <a:rPr lang="en-GB"/>
              <a:t>Percentage of deaths that occur in each location in HWE, compared to England</a:t>
            </a:r>
          </a:p>
        </p:txBody>
      </p:sp>
      <p:sp>
        <p:nvSpPr>
          <p:cNvPr id="10" name="TextBox 9">
            <a:extLst>
              <a:ext uri="{FF2B5EF4-FFF2-40B4-BE49-F238E27FC236}">
                <a16:creationId xmlns:a16="http://schemas.microsoft.com/office/drawing/2014/main" id="{69189D73-7BEB-680A-4757-4CD8464E5C36}"/>
              </a:ext>
            </a:extLst>
          </p:cNvPr>
          <p:cNvSpPr txBox="1"/>
          <p:nvPr/>
        </p:nvSpPr>
        <p:spPr>
          <a:xfrm>
            <a:off x="1054674" y="3748741"/>
            <a:ext cx="5747657" cy="307777"/>
          </a:xfrm>
          <a:prstGeom prst="rect">
            <a:avLst/>
          </a:prstGeom>
          <a:noFill/>
        </p:spPr>
        <p:txBody>
          <a:bodyPr wrap="square" rtlCol="0">
            <a:spAutoFit/>
          </a:bodyPr>
          <a:lstStyle/>
          <a:p>
            <a:r>
              <a:rPr lang="en-GB" sz="1400"/>
              <a:t>Source: Fingertips 2021, secondary care data </a:t>
            </a:r>
          </a:p>
        </p:txBody>
      </p:sp>
      <p:pic>
        <p:nvPicPr>
          <p:cNvPr id="12" name="Picture 11">
            <a:extLst>
              <a:ext uri="{FF2B5EF4-FFF2-40B4-BE49-F238E27FC236}">
                <a16:creationId xmlns:a16="http://schemas.microsoft.com/office/drawing/2014/main" id="{6C83B502-022E-45FD-48C4-DF473C079EFE}"/>
              </a:ext>
            </a:extLst>
          </p:cNvPr>
          <p:cNvPicPr>
            <a:picLocks noChangeAspect="1"/>
          </p:cNvPicPr>
          <p:nvPr/>
        </p:nvPicPr>
        <p:blipFill>
          <a:blip r:embed="rId3"/>
          <a:stretch>
            <a:fillRect/>
          </a:stretch>
        </p:blipFill>
        <p:spPr>
          <a:xfrm>
            <a:off x="9182674" y="1233311"/>
            <a:ext cx="2963801" cy="366312"/>
          </a:xfrm>
          <a:prstGeom prst="rect">
            <a:avLst/>
          </a:prstGeom>
        </p:spPr>
      </p:pic>
    </p:spTree>
    <p:extLst>
      <p:ext uri="{BB962C8B-B14F-4D97-AF65-F5344CB8AC3E}">
        <p14:creationId xmlns:p14="http://schemas.microsoft.com/office/powerpoint/2010/main" val="2707071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D903-0EBB-7D89-72C8-00082E6E9073}"/>
              </a:ext>
            </a:extLst>
          </p:cNvPr>
          <p:cNvSpPr>
            <a:spLocks noGrp="1"/>
          </p:cNvSpPr>
          <p:nvPr>
            <p:ph type="title"/>
          </p:nvPr>
        </p:nvSpPr>
        <p:spPr/>
        <p:txBody>
          <a:bodyPr/>
          <a:lstStyle/>
          <a:p>
            <a:r>
              <a:rPr lang="en-GB"/>
              <a:t>Achieving a Better Death: Place of death by HWE district</a:t>
            </a:r>
          </a:p>
        </p:txBody>
      </p:sp>
      <p:pic>
        <p:nvPicPr>
          <p:cNvPr id="4" name="Picture 3">
            <a:extLst>
              <a:ext uri="{FF2B5EF4-FFF2-40B4-BE49-F238E27FC236}">
                <a16:creationId xmlns:a16="http://schemas.microsoft.com/office/drawing/2014/main" id="{F3E3ED81-E986-1394-589C-A48420C02E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600" y="1328843"/>
            <a:ext cx="5115697" cy="3102808"/>
          </a:xfrm>
          <a:prstGeom prst="rect">
            <a:avLst/>
          </a:prstGeom>
        </p:spPr>
      </p:pic>
      <p:pic>
        <p:nvPicPr>
          <p:cNvPr id="6" name="Picture 5">
            <a:extLst>
              <a:ext uri="{FF2B5EF4-FFF2-40B4-BE49-F238E27FC236}">
                <a16:creationId xmlns:a16="http://schemas.microsoft.com/office/drawing/2014/main" id="{D5E499EA-4AE2-F7D4-155F-625C1B8B69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330" y="745349"/>
            <a:ext cx="4784651" cy="583494"/>
          </a:xfrm>
          <a:prstGeom prst="rect">
            <a:avLst/>
          </a:prstGeom>
        </p:spPr>
      </p:pic>
      <p:pic>
        <p:nvPicPr>
          <p:cNvPr id="8" name="Picture 7">
            <a:extLst>
              <a:ext uri="{FF2B5EF4-FFF2-40B4-BE49-F238E27FC236}">
                <a16:creationId xmlns:a16="http://schemas.microsoft.com/office/drawing/2014/main" id="{91866250-7A1F-558B-61BB-C641A0AB71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0" y="1328843"/>
            <a:ext cx="4864310" cy="3052013"/>
          </a:xfrm>
          <a:prstGeom prst="rect">
            <a:avLst/>
          </a:prstGeom>
        </p:spPr>
      </p:pic>
      <p:pic>
        <p:nvPicPr>
          <p:cNvPr id="10" name="Picture 9">
            <a:extLst>
              <a:ext uri="{FF2B5EF4-FFF2-40B4-BE49-F238E27FC236}">
                <a16:creationId xmlns:a16="http://schemas.microsoft.com/office/drawing/2014/main" id="{A9F7EF8A-56F5-61DD-2DBC-37E2CEB18E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0" y="719112"/>
            <a:ext cx="4660654" cy="583493"/>
          </a:xfrm>
          <a:prstGeom prst="rect">
            <a:avLst/>
          </a:prstGeom>
        </p:spPr>
      </p:pic>
      <p:sp>
        <p:nvSpPr>
          <p:cNvPr id="11" name="TextBox 10">
            <a:extLst>
              <a:ext uri="{FF2B5EF4-FFF2-40B4-BE49-F238E27FC236}">
                <a16:creationId xmlns:a16="http://schemas.microsoft.com/office/drawing/2014/main" id="{65093FCE-2EAD-1083-C3D0-C41E41A0CA1A}"/>
              </a:ext>
            </a:extLst>
          </p:cNvPr>
          <p:cNvSpPr txBox="1"/>
          <p:nvPr/>
        </p:nvSpPr>
        <p:spPr>
          <a:xfrm>
            <a:off x="2392325" y="6444663"/>
            <a:ext cx="5747657" cy="307777"/>
          </a:xfrm>
          <a:prstGeom prst="rect">
            <a:avLst/>
          </a:prstGeom>
          <a:noFill/>
        </p:spPr>
        <p:txBody>
          <a:bodyPr wrap="square" rtlCol="0">
            <a:spAutoFit/>
          </a:bodyPr>
          <a:lstStyle/>
          <a:p>
            <a:r>
              <a:rPr lang="en-GB" sz="1400"/>
              <a:t>Source: Fingertips, secondary care data. Accessed May 2023. </a:t>
            </a:r>
          </a:p>
        </p:txBody>
      </p:sp>
      <p:sp>
        <p:nvSpPr>
          <p:cNvPr id="3" name="TextBox 2">
            <a:extLst>
              <a:ext uri="{FF2B5EF4-FFF2-40B4-BE49-F238E27FC236}">
                <a16:creationId xmlns:a16="http://schemas.microsoft.com/office/drawing/2014/main" id="{A8F6BAA0-8F17-A6A9-6216-8BFBE48ADFFB}"/>
              </a:ext>
            </a:extLst>
          </p:cNvPr>
          <p:cNvSpPr txBox="1"/>
          <p:nvPr/>
        </p:nvSpPr>
        <p:spPr>
          <a:xfrm>
            <a:off x="290830" y="4396454"/>
            <a:ext cx="11530872" cy="1477328"/>
          </a:xfrm>
          <a:prstGeom prst="rect">
            <a:avLst/>
          </a:prstGeom>
          <a:noFill/>
        </p:spPr>
        <p:txBody>
          <a:bodyPr wrap="square" rtlCol="0">
            <a:spAutoFit/>
          </a:bodyPr>
          <a:lstStyle/>
          <a:p>
            <a:pPr marL="285750" indent="-285750">
              <a:buFont typeface="Arial" panose="020B0604020202020204" pitchFamily="34" charset="0"/>
              <a:buChar char="•"/>
            </a:pPr>
            <a:r>
              <a:rPr lang="en-GB"/>
              <a:t>There is variation in place of death at district level</a:t>
            </a:r>
          </a:p>
          <a:p>
            <a:pPr marL="285750" indent="-285750">
              <a:buFont typeface="Arial" panose="020B0604020202020204" pitchFamily="34" charset="0"/>
              <a:buChar char="•"/>
            </a:pPr>
            <a:r>
              <a:rPr lang="en-GB"/>
              <a:t>North Herts, Welwyn Hatfield, Epping Forest, Hertsmere, Dacorum, Three Rivers and Watford all have a </a:t>
            </a:r>
            <a:r>
              <a:rPr lang="en-GB" b="1"/>
              <a:t>lower </a:t>
            </a:r>
            <a:r>
              <a:rPr lang="en-GB"/>
              <a:t>percentage of deaths occurring at home compared to the rest of England</a:t>
            </a:r>
          </a:p>
          <a:p>
            <a:pPr marL="285750" indent="-285750">
              <a:buFont typeface="Arial" panose="020B0604020202020204" pitchFamily="34" charset="0"/>
              <a:buChar char="•"/>
            </a:pPr>
            <a:r>
              <a:rPr lang="en-GB"/>
              <a:t>Three Rivers, Hertsmere, Watford, Harlow and Dacorum all have a </a:t>
            </a:r>
            <a:r>
              <a:rPr lang="en-GB" b="1"/>
              <a:t>higher</a:t>
            </a:r>
            <a:r>
              <a:rPr lang="en-GB"/>
              <a:t> percentage of deaths that occur in hospital compared to the rest of England</a:t>
            </a:r>
          </a:p>
        </p:txBody>
      </p:sp>
    </p:spTree>
    <p:extLst>
      <p:ext uri="{BB962C8B-B14F-4D97-AF65-F5344CB8AC3E}">
        <p14:creationId xmlns:p14="http://schemas.microsoft.com/office/powerpoint/2010/main" val="2372769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26A7-3C47-D4A5-022C-3C3EB465269C}"/>
              </a:ext>
            </a:extLst>
          </p:cNvPr>
          <p:cNvSpPr>
            <a:spLocks noGrp="1"/>
          </p:cNvSpPr>
          <p:nvPr>
            <p:ph type="title"/>
          </p:nvPr>
        </p:nvSpPr>
        <p:spPr>
          <a:xfrm>
            <a:off x="165100" y="1212815"/>
            <a:ext cx="8586545" cy="316230"/>
          </a:xfrm>
          <a:ln>
            <a:solidFill>
              <a:schemeClr val="tx1"/>
            </a:solidFill>
          </a:ln>
        </p:spPr>
        <p:txBody>
          <a:bodyPr>
            <a:normAutofit/>
          </a:bodyPr>
          <a:lstStyle/>
          <a:p>
            <a:r>
              <a:rPr lang="en-GB" sz="1600" b="0" i="0">
                <a:solidFill>
                  <a:srgbClr val="000000"/>
                </a:solidFill>
                <a:effectLst/>
                <a:latin typeface="Arial" panose="020B0604020202020204" pitchFamily="34" charset="0"/>
              </a:rPr>
              <a:t>Monthly trend (%) in HWE deaths (all ages) by place of death, 2019 to 2023</a:t>
            </a:r>
            <a:endParaRPr lang="en-GB" sz="1600"/>
          </a:p>
        </p:txBody>
      </p:sp>
      <p:pic>
        <p:nvPicPr>
          <p:cNvPr id="4" name="Picture 3">
            <a:extLst>
              <a:ext uri="{FF2B5EF4-FFF2-40B4-BE49-F238E27FC236}">
                <a16:creationId xmlns:a16="http://schemas.microsoft.com/office/drawing/2014/main" id="{CB224AC0-AD4F-14C1-E378-F950D71FD7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100" y="1529044"/>
            <a:ext cx="8586545" cy="5088536"/>
          </a:xfrm>
          <a:prstGeom prst="rect">
            <a:avLst/>
          </a:prstGeom>
          <a:ln>
            <a:solidFill>
              <a:schemeClr val="tx1"/>
            </a:solidFill>
          </a:ln>
        </p:spPr>
      </p:pic>
      <p:sp>
        <p:nvSpPr>
          <p:cNvPr id="5" name="TextBox 4">
            <a:extLst>
              <a:ext uri="{FF2B5EF4-FFF2-40B4-BE49-F238E27FC236}">
                <a16:creationId xmlns:a16="http://schemas.microsoft.com/office/drawing/2014/main" id="{58547BDA-1D29-9FC7-039B-9B0172149E23}"/>
              </a:ext>
            </a:extLst>
          </p:cNvPr>
          <p:cNvSpPr txBox="1"/>
          <p:nvPr/>
        </p:nvSpPr>
        <p:spPr>
          <a:xfrm>
            <a:off x="4296482" y="6338986"/>
            <a:ext cx="4527515" cy="307777"/>
          </a:xfrm>
          <a:prstGeom prst="rect">
            <a:avLst/>
          </a:prstGeom>
          <a:noFill/>
        </p:spPr>
        <p:txBody>
          <a:bodyPr wrap="square" rtlCol="0">
            <a:spAutoFit/>
          </a:bodyPr>
          <a:lstStyle/>
          <a:p>
            <a:r>
              <a:rPr lang="en-GB" sz="1400"/>
              <a:t>Source: Fingertips, secondary care data. Accessed May 2023</a:t>
            </a:r>
          </a:p>
        </p:txBody>
      </p:sp>
      <p:sp>
        <p:nvSpPr>
          <p:cNvPr id="3" name="Title 1">
            <a:extLst>
              <a:ext uri="{FF2B5EF4-FFF2-40B4-BE49-F238E27FC236}">
                <a16:creationId xmlns:a16="http://schemas.microsoft.com/office/drawing/2014/main" id="{7AEA6245-E079-AADF-DAFB-9C19CBBCA6CB}"/>
              </a:ext>
            </a:extLst>
          </p:cNvPr>
          <p:cNvSpPr txBox="1">
            <a:spLocks/>
          </p:cNvSpPr>
          <p:nvPr/>
        </p:nvSpPr>
        <p:spPr>
          <a:xfrm>
            <a:off x="453600" y="365125"/>
            <a:ext cx="11368102"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r>
              <a:rPr lang="en-GB"/>
              <a:t>Achieving a Better Death: Place of death trends over time</a:t>
            </a:r>
          </a:p>
        </p:txBody>
      </p:sp>
      <p:sp>
        <p:nvSpPr>
          <p:cNvPr id="6" name="TextBox 5">
            <a:extLst>
              <a:ext uri="{FF2B5EF4-FFF2-40B4-BE49-F238E27FC236}">
                <a16:creationId xmlns:a16="http://schemas.microsoft.com/office/drawing/2014/main" id="{6C10FC15-9BDA-0F7E-7C93-843C65C0882E}"/>
              </a:ext>
            </a:extLst>
          </p:cNvPr>
          <p:cNvSpPr txBox="1"/>
          <p:nvPr/>
        </p:nvSpPr>
        <p:spPr>
          <a:xfrm>
            <a:off x="8896350" y="1529044"/>
            <a:ext cx="3130550" cy="3970318"/>
          </a:xfrm>
          <a:prstGeom prst="rect">
            <a:avLst/>
          </a:prstGeom>
          <a:noFill/>
        </p:spPr>
        <p:txBody>
          <a:bodyPr wrap="square" rtlCol="0">
            <a:spAutoFit/>
          </a:bodyPr>
          <a:lstStyle/>
          <a:p>
            <a:pPr marL="285750" indent="-285750">
              <a:buFont typeface="Arial" panose="020B0604020202020204" pitchFamily="34" charset="0"/>
              <a:buChar char="•"/>
            </a:pPr>
            <a:r>
              <a:rPr lang="en-GB"/>
              <a:t>The percentage of deaths occurring in hospital has been gradually </a:t>
            </a:r>
            <a:r>
              <a:rPr lang="en-GB" b="1"/>
              <a:t>decreasing</a:t>
            </a:r>
            <a:r>
              <a:rPr lang="en-GB"/>
              <a:t> since 2019.</a:t>
            </a:r>
          </a:p>
          <a:p>
            <a:pPr marL="285750" indent="-285750">
              <a:buFont typeface="Arial" panose="020B0604020202020204" pitchFamily="34" charset="0"/>
              <a:buChar char="•"/>
            </a:pPr>
            <a:r>
              <a:rPr lang="en-GB"/>
              <a:t>The percentage of deaths occurring at home has been gradually </a:t>
            </a:r>
            <a:r>
              <a:rPr lang="en-GB" b="1"/>
              <a:t>increasing</a:t>
            </a:r>
            <a:r>
              <a:rPr lang="en-GB"/>
              <a:t> since 2019 and higher than the pre-pandemic baseline period. </a:t>
            </a:r>
          </a:p>
          <a:p>
            <a:pPr marL="285750" indent="-285750">
              <a:buFont typeface="Arial" panose="020B0604020202020204" pitchFamily="34" charset="0"/>
              <a:buChar char="•"/>
            </a:pPr>
            <a:r>
              <a:rPr lang="en-GB"/>
              <a:t>Rates of deaths in care homes, hospices and ‘other places’ has remained relatively stable.</a:t>
            </a:r>
          </a:p>
        </p:txBody>
      </p:sp>
    </p:spTree>
    <p:extLst>
      <p:ext uri="{BB962C8B-B14F-4D97-AF65-F5344CB8AC3E}">
        <p14:creationId xmlns:p14="http://schemas.microsoft.com/office/powerpoint/2010/main" val="449859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FAD2-1E4A-9D08-FE67-9E02377A0653}"/>
              </a:ext>
            </a:extLst>
          </p:cNvPr>
          <p:cNvSpPr>
            <a:spLocks noGrp="1"/>
          </p:cNvSpPr>
          <p:nvPr>
            <p:ph type="title"/>
          </p:nvPr>
        </p:nvSpPr>
        <p:spPr/>
        <p:txBody>
          <a:bodyPr/>
          <a:lstStyle/>
          <a:p>
            <a:r>
              <a:rPr lang="en-GB"/>
              <a:t>Achieving a Better Death: Deaths among temporary care home residents</a:t>
            </a:r>
          </a:p>
        </p:txBody>
      </p:sp>
      <p:pic>
        <p:nvPicPr>
          <p:cNvPr id="4" name="Picture 3">
            <a:extLst>
              <a:ext uri="{FF2B5EF4-FFF2-40B4-BE49-F238E27FC236}">
                <a16:creationId xmlns:a16="http://schemas.microsoft.com/office/drawing/2014/main" id="{9AB4B22C-4A9D-7BF5-80E3-1F3308222B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39" y="1333566"/>
            <a:ext cx="8628616" cy="4134654"/>
          </a:xfrm>
          <a:prstGeom prst="rect">
            <a:avLst/>
          </a:prstGeom>
        </p:spPr>
      </p:pic>
      <p:pic>
        <p:nvPicPr>
          <p:cNvPr id="6" name="Picture 5">
            <a:extLst>
              <a:ext uri="{FF2B5EF4-FFF2-40B4-BE49-F238E27FC236}">
                <a16:creationId xmlns:a16="http://schemas.microsoft.com/office/drawing/2014/main" id="{5D81EF78-EB00-A193-6382-8F19D75432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0665" y="1352304"/>
            <a:ext cx="6310637" cy="676767"/>
          </a:xfrm>
          <a:prstGeom prst="rect">
            <a:avLst/>
          </a:prstGeom>
        </p:spPr>
      </p:pic>
      <p:sp>
        <p:nvSpPr>
          <p:cNvPr id="7" name="TextBox 6">
            <a:extLst>
              <a:ext uri="{FF2B5EF4-FFF2-40B4-BE49-F238E27FC236}">
                <a16:creationId xmlns:a16="http://schemas.microsoft.com/office/drawing/2014/main" id="{5A64AB41-2A1B-5D48-908A-0DD1EF1CBD6E}"/>
              </a:ext>
            </a:extLst>
          </p:cNvPr>
          <p:cNvSpPr txBox="1"/>
          <p:nvPr/>
        </p:nvSpPr>
        <p:spPr>
          <a:xfrm>
            <a:off x="327141" y="5486958"/>
            <a:ext cx="5747657" cy="307777"/>
          </a:xfrm>
          <a:prstGeom prst="rect">
            <a:avLst/>
          </a:prstGeom>
          <a:noFill/>
        </p:spPr>
        <p:txBody>
          <a:bodyPr wrap="square" rtlCol="0">
            <a:spAutoFit/>
          </a:bodyPr>
          <a:lstStyle/>
          <a:p>
            <a:r>
              <a:rPr lang="en-GB" sz="1400"/>
              <a:t>Source: Fingertips, secondary care data. Accessed May 2023.</a:t>
            </a:r>
          </a:p>
        </p:txBody>
      </p:sp>
      <p:sp>
        <p:nvSpPr>
          <p:cNvPr id="3" name="TextBox 2">
            <a:extLst>
              <a:ext uri="{FF2B5EF4-FFF2-40B4-BE49-F238E27FC236}">
                <a16:creationId xmlns:a16="http://schemas.microsoft.com/office/drawing/2014/main" id="{B822F151-5321-8D43-EF02-53EA99D0411D}"/>
              </a:ext>
            </a:extLst>
          </p:cNvPr>
          <p:cNvSpPr txBox="1"/>
          <p:nvPr/>
        </p:nvSpPr>
        <p:spPr>
          <a:xfrm>
            <a:off x="8872455" y="2127945"/>
            <a:ext cx="3250581" cy="3693319"/>
          </a:xfrm>
          <a:prstGeom prst="rect">
            <a:avLst/>
          </a:prstGeom>
          <a:noFill/>
        </p:spPr>
        <p:txBody>
          <a:bodyPr wrap="square" rtlCol="0">
            <a:spAutoFit/>
          </a:bodyPr>
          <a:lstStyle/>
          <a:p>
            <a:pPr marL="285750" indent="-285750">
              <a:buFont typeface="Arial" panose="020B0604020202020204" pitchFamily="34" charset="0"/>
              <a:buChar char="•"/>
            </a:pPr>
            <a:r>
              <a:rPr lang="en-GB"/>
              <a:t>There is variation in the number of deaths in temporary care home residents at district level.</a:t>
            </a:r>
          </a:p>
          <a:p>
            <a:pPr marL="285750" indent="-285750">
              <a:buFont typeface="Arial" panose="020B0604020202020204" pitchFamily="34" charset="0"/>
              <a:buChar char="•"/>
            </a:pPr>
            <a:r>
              <a:rPr lang="en-GB"/>
              <a:t>Most HWE districts have rates of temporary care home resident deaths that are similar to the rest of England.</a:t>
            </a:r>
          </a:p>
          <a:p>
            <a:pPr marL="285750" indent="-285750">
              <a:buFont typeface="Arial" panose="020B0604020202020204" pitchFamily="34" charset="0"/>
              <a:buChar char="•"/>
            </a:pPr>
            <a:r>
              <a:rPr lang="en-GB"/>
              <a:t>The exception to this is Broxbourne, Harlow and St Albans, which have higher rates of temporary care home resident deaths.</a:t>
            </a:r>
          </a:p>
        </p:txBody>
      </p:sp>
    </p:spTree>
    <p:extLst>
      <p:ext uri="{BB962C8B-B14F-4D97-AF65-F5344CB8AC3E}">
        <p14:creationId xmlns:p14="http://schemas.microsoft.com/office/powerpoint/2010/main" val="3529898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BBF1-E267-AE95-7E5C-6CE95993F154}"/>
              </a:ext>
            </a:extLst>
          </p:cNvPr>
          <p:cNvSpPr>
            <a:spLocks noGrp="1"/>
          </p:cNvSpPr>
          <p:nvPr>
            <p:ph type="title"/>
          </p:nvPr>
        </p:nvSpPr>
        <p:spPr/>
        <p:txBody>
          <a:bodyPr/>
          <a:lstStyle/>
          <a:p>
            <a:r>
              <a:rPr lang="en-GB"/>
              <a:t>Achieving a Better Death: Cause of death</a:t>
            </a:r>
          </a:p>
        </p:txBody>
      </p:sp>
      <p:pic>
        <p:nvPicPr>
          <p:cNvPr id="4" name="Picture 3">
            <a:extLst>
              <a:ext uri="{FF2B5EF4-FFF2-40B4-BE49-F238E27FC236}">
                <a16:creationId xmlns:a16="http://schemas.microsoft.com/office/drawing/2014/main" id="{259230A8-F529-C7DE-B93C-7449F0F2E7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0" y="1177090"/>
            <a:ext cx="8982006" cy="4390207"/>
          </a:xfrm>
          <a:prstGeom prst="rect">
            <a:avLst/>
          </a:prstGeom>
        </p:spPr>
      </p:pic>
      <p:sp>
        <p:nvSpPr>
          <p:cNvPr id="5" name="TextBox 4">
            <a:extLst>
              <a:ext uri="{FF2B5EF4-FFF2-40B4-BE49-F238E27FC236}">
                <a16:creationId xmlns:a16="http://schemas.microsoft.com/office/drawing/2014/main" id="{FABE1561-0E28-E11B-0317-E5BD2728257D}"/>
              </a:ext>
            </a:extLst>
          </p:cNvPr>
          <p:cNvSpPr txBox="1"/>
          <p:nvPr/>
        </p:nvSpPr>
        <p:spPr>
          <a:xfrm>
            <a:off x="453600" y="5585832"/>
            <a:ext cx="5747657" cy="307777"/>
          </a:xfrm>
          <a:prstGeom prst="rect">
            <a:avLst/>
          </a:prstGeom>
          <a:noFill/>
        </p:spPr>
        <p:txBody>
          <a:bodyPr wrap="square" rtlCol="0">
            <a:spAutoFit/>
          </a:bodyPr>
          <a:lstStyle/>
          <a:p>
            <a:r>
              <a:rPr lang="en-GB" sz="1400"/>
              <a:t>Source: Fingertips, secondary care data. Accessed May 2023 </a:t>
            </a:r>
          </a:p>
        </p:txBody>
      </p:sp>
      <p:sp>
        <p:nvSpPr>
          <p:cNvPr id="3" name="TextBox 2">
            <a:extLst>
              <a:ext uri="{FF2B5EF4-FFF2-40B4-BE49-F238E27FC236}">
                <a16:creationId xmlns:a16="http://schemas.microsoft.com/office/drawing/2014/main" id="{567F7AEA-1A2B-C26E-39B8-95FEA1D8CDE3}"/>
              </a:ext>
            </a:extLst>
          </p:cNvPr>
          <p:cNvSpPr txBox="1"/>
          <p:nvPr/>
        </p:nvSpPr>
        <p:spPr>
          <a:xfrm>
            <a:off x="8686800" y="1290703"/>
            <a:ext cx="3285569" cy="4185761"/>
          </a:xfrm>
          <a:prstGeom prst="rect">
            <a:avLst/>
          </a:prstGeom>
          <a:noFill/>
        </p:spPr>
        <p:txBody>
          <a:bodyPr wrap="square" rtlCol="0">
            <a:spAutoFit/>
          </a:bodyPr>
          <a:lstStyle/>
          <a:p>
            <a:pPr marL="285750" indent="-285750">
              <a:buFont typeface="Arial" panose="020B0604020202020204" pitchFamily="34" charset="0"/>
              <a:buChar char="•"/>
            </a:pPr>
            <a:r>
              <a:rPr lang="en-GB"/>
              <a:t>Deaths due to each cause in each age group in HWE are statistically similar to the rest of England. With a few exceptions:</a:t>
            </a:r>
          </a:p>
          <a:p>
            <a:pPr marL="742950" lvl="1" indent="-285750">
              <a:buFont typeface="Arial" panose="020B0604020202020204" pitchFamily="34" charset="0"/>
              <a:buChar char="•"/>
            </a:pPr>
            <a:r>
              <a:rPr lang="en-GB" sz="1600"/>
              <a:t>Deaths due to cancer in those &lt;65 are higher than the rest of England.</a:t>
            </a:r>
          </a:p>
          <a:p>
            <a:pPr marL="742950" lvl="1" indent="-285750">
              <a:buFont typeface="Arial" panose="020B0604020202020204" pitchFamily="34" charset="0"/>
              <a:buChar char="•"/>
            </a:pPr>
            <a:r>
              <a:rPr lang="en-GB" sz="1600"/>
              <a:t>HWE has fewer deaths due to cancer across all ages compared to the rest of England.</a:t>
            </a:r>
          </a:p>
          <a:p>
            <a:pPr marL="742950" lvl="1" indent="-285750">
              <a:buFont typeface="Arial" panose="020B0604020202020204" pitchFamily="34" charset="0"/>
              <a:buChar char="•"/>
            </a:pPr>
            <a:r>
              <a:rPr lang="en-GB" sz="1600"/>
              <a:t>HWE has fever deaths due to circulatory disease across all ages compared to the rest of England.</a:t>
            </a:r>
          </a:p>
        </p:txBody>
      </p:sp>
    </p:spTree>
    <p:extLst>
      <p:ext uri="{BB962C8B-B14F-4D97-AF65-F5344CB8AC3E}">
        <p14:creationId xmlns:p14="http://schemas.microsoft.com/office/powerpoint/2010/main" val="333144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7D87-B3BF-8E10-82B2-7231ABFFB2AC}"/>
              </a:ext>
            </a:extLst>
          </p:cNvPr>
          <p:cNvSpPr>
            <a:spLocks noGrp="1"/>
          </p:cNvSpPr>
          <p:nvPr>
            <p:ph type="title"/>
          </p:nvPr>
        </p:nvSpPr>
        <p:spPr>
          <a:xfrm>
            <a:off x="411949" y="365125"/>
            <a:ext cx="11368102" cy="1325563"/>
          </a:xfrm>
        </p:spPr>
        <p:txBody>
          <a:bodyPr/>
          <a:lstStyle/>
          <a:p>
            <a:r>
              <a:rPr lang="en-GB"/>
              <a:t>Achieving a Better Death: Dementia</a:t>
            </a:r>
          </a:p>
        </p:txBody>
      </p:sp>
      <p:pic>
        <p:nvPicPr>
          <p:cNvPr id="9" name="Picture 8">
            <a:extLst>
              <a:ext uri="{FF2B5EF4-FFF2-40B4-BE49-F238E27FC236}">
                <a16:creationId xmlns:a16="http://schemas.microsoft.com/office/drawing/2014/main" id="{4A597B69-288C-4FB3-6B7A-451315577F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19"/>
          <a:stretch/>
        </p:blipFill>
        <p:spPr>
          <a:xfrm>
            <a:off x="78259" y="848111"/>
            <a:ext cx="12019006" cy="4189865"/>
          </a:xfrm>
          <a:prstGeom prst="rect">
            <a:avLst/>
          </a:prstGeom>
        </p:spPr>
      </p:pic>
      <p:sp>
        <p:nvSpPr>
          <p:cNvPr id="10" name="TextBox 9">
            <a:extLst>
              <a:ext uri="{FF2B5EF4-FFF2-40B4-BE49-F238E27FC236}">
                <a16:creationId xmlns:a16="http://schemas.microsoft.com/office/drawing/2014/main" id="{C33CEAB3-D01B-6699-6A43-AE8D6EF223C8}"/>
              </a:ext>
            </a:extLst>
          </p:cNvPr>
          <p:cNvSpPr txBox="1"/>
          <p:nvPr/>
        </p:nvSpPr>
        <p:spPr>
          <a:xfrm>
            <a:off x="7915536" y="720129"/>
            <a:ext cx="5747657" cy="307777"/>
          </a:xfrm>
          <a:prstGeom prst="rect">
            <a:avLst/>
          </a:prstGeom>
          <a:noFill/>
        </p:spPr>
        <p:txBody>
          <a:bodyPr wrap="square" rtlCol="0">
            <a:spAutoFit/>
          </a:bodyPr>
          <a:lstStyle/>
          <a:p>
            <a:r>
              <a:rPr lang="en-GB" sz="1400"/>
              <a:t>Source: Fingertips 2019, secondary care data </a:t>
            </a:r>
          </a:p>
        </p:txBody>
      </p:sp>
      <p:sp>
        <p:nvSpPr>
          <p:cNvPr id="3" name="TextBox 2">
            <a:extLst>
              <a:ext uri="{FF2B5EF4-FFF2-40B4-BE49-F238E27FC236}">
                <a16:creationId xmlns:a16="http://schemas.microsoft.com/office/drawing/2014/main" id="{5BACDD48-0CB0-64C0-B476-C8BF6FDE690F}"/>
              </a:ext>
            </a:extLst>
          </p:cNvPr>
          <p:cNvSpPr txBox="1"/>
          <p:nvPr/>
        </p:nvSpPr>
        <p:spPr>
          <a:xfrm>
            <a:off x="185351" y="5037976"/>
            <a:ext cx="9935347" cy="646331"/>
          </a:xfrm>
          <a:prstGeom prst="rect">
            <a:avLst/>
          </a:prstGeom>
          <a:noFill/>
        </p:spPr>
        <p:txBody>
          <a:bodyPr wrap="square" rtlCol="0">
            <a:spAutoFit/>
          </a:bodyPr>
          <a:lstStyle/>
          <a:p>
            <a:pPr marL="285750" indent="-285750">
              <a:buFont typeface="Arial" panose="020B0604020202020204" pitchFamily="34" charset="0"/>
              <a:buChar char="•"/>
            </a:pPr>
            <a:r>
              <a:rPr lang="en-GB"/>
              <a:t>People with dementia in HWE have higher rates of dying in hospital and lower rates of dying in usual place of residence or care homes when compared to the rest of England. </a:t>
            </a:r>
          </a:p>
        </p:txBody>
      </p:sp>
    </p:spTree>
    <p:extLst>
      <p:ext uri="{BB962C8B-B14F-4D97-AF65-F5344CB8AC3E}">
        <p14:creationId xmlns:p14="http://schemas.microsoft.com/office/powerpoint/2010/main" val="376025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7C08-5131-F654-588D-D75353E67804}"/>
              </a:ext>
            </a:extLst>
          </p:cNvPr>
          <p:cNvSpPr>
            <a:spLocks noGrp="1"/>
          </p:cNvSpPr>
          <p:nvPr>
            <p:ph type="title"/>
          </p:nvPr>
        </p:nvSpPr>
        <p:spPr/>
        <p:txBody>
          <a:bodyPr/>
          <a:lstStyle/>
          <a:p>
            <a:r>
              <a:rPr lang="en-GB"/>
              <a:t>Opportunities and Actions</a:t>
            </a:r>
          </a:p>
        </p:txBody>
      </p:sp>
      <p:sp>
        <p:nvSpPr>
          <p:cNvPr id="3" name="Content Placeholder 2">
            <a:extLst>
              <a:ext uri="{FF2B5EF4-FFF2-40B4-BE49-F238E27FC236}">
                <a16:creationId xmlns:a16="http://schemas.microsoft.com/office/drawing/2014/main" id="{95AB4BE1-7833-8B48-697E-C3A797D60DC7}"/>
              </a:ext>
            </a:extLst>
          </p:cNvPr>
          <p:cNvSpPr>
            <a:spLocks noGrp="1"/>
          </p:cNvSpPr>
          <p:nvPr>
            <p:ph idx="1"/>
          </p:nvPr>
        </p:nvSpPr>
        <p:spPr>
          <a:xfrm>
            <a:off x="453600" y="1136342"/>
            <a:ext cx="11368102" cy="4679996"/>
          </a:xfrm>
        </p:spPr>
        <p:txBody>
          <a:bodyPr>
            <a:normAutofit fontScale="85000" lnSpcReduction="20000"/>
          </a:bodyPr>
          <a:lstStyle/>
          <a:p>
            <a:r>
              <a:rPr lang="en-GB" dirty="0"/>
              <a:t>Across the ICS, particularly in South West Herts, there are opportunities to further improve detection of people in the last year of life and recording this into the clinical record. </a:t>
            </a:r>
          </a:p>
          <a:p>
            <a:pPr lvl="1"/>
            <a:r>
              <a:rPr lang="en-GB" dirty="0"/>
              <a:t>South West Herts should focus on this as the evidence nationally and locally point to a lower proportion of people on the end of life register and a higher rate of people dying in hospital. </a:t>
            </a:r>
          </a:p>
          <a:p>
            <a:pPr lvl="1"/>
            <a:r>
              <a:rPr lang="en-GB" dirty="0"/>
              <a:t>In addition to better identification, all parts of the ICS should continue to actively use the GSF Prognostic Indicator Guide to assess people with long term conditions as part of their annual review. </a:t>
            </a:r>
          </a:p>
          <a:p>
            <a:r>
              <a:rPr lang="en-GB" dirty="0"/>
              <a:t>All people who are identified as being in the last year of life should have an up to date GSF status to ensure that support and care is provided in line with the prognosis. </a:t>
            </a:r>
          </a:p>
          <a:p>
            <a:pPr lvl="1"/>
            <a:r>
              <a:rPr lang="en-GB" dirty="0"/>
              <a:t>As part of the ECF, practices should continue to be incentivised to record an up to date GSF status on all people on the end of life register. </a:t>
            </a:r>
          </a:p>
          <a:p>
            <a:r>
              <a:rPr lang="en-GB" dirty="0"/>
              <a:t>In addition to an up to date GSF status, people should have an effective anticipatory care plan (ACP), including PPC/PPD and DNACPR as well as a treatment escalation plan (TEP). </a:t>
            </a:r>
          </a:p>
          <a:p>
            <a:pPr lvl="1"/>
            <a:r>
              <a:rPr lang="en-GB" dirty="0"/>
              <a:t>All people on the end of life register should have a ‘care bundle’ in line with best practice.</a:t>
            </a:r>
          </a:p>
          <a:p>
            <a:r>
              <a:rPr lang="en-GB" dirty="0"/>
              <a:t>All people who are end of life should have their records shared and </a:t>
            </a:r>
            <a:r>
              <a:rPr lang="en-GB" dirty="0" err="1"/>
              <a:t>recieve</a:t>
            </a:r>
            <a:r>
              <a:rPr lang="en-GB" dirty="0"/>
              <a:t> treatment and care that is in accordance with their wishes (ACP and TEP). This will improve quality of life and patient and family experience and reduce the proportion of people with multiple emergency admissions in the last 3 months of life. </a:t>
            </a:r>
          </a:p>
          <a:p>
            <a:r>
              <a:rPr lang="en-GB" dirty="0"/>
              <a:t>All staff directly involved (or likely to be involved) in the care of people who are end of life should have training in the importance of good care and support. This will ensure that people involved in decision making and that care is in line with ACP and TEPs. </a:t>
            </a:r>
          </a:p>
          <a:p>
            <a:pPr lvl="1"/>
            <a:r>
              <a:rPr lang="en-GB" dirty="0"/>
              <a:t>The ICB and provider organisations should identify staff groups for training and provide training and development to increase skills in identification and management of people at the end of their lives. </a:t>
            </a:r>
          </a:p>
          <a:p>
            <a:r>
              <a:rPr lang="en-GB" dirty="0"/>
              <a:t>Data from post-death audits would improve the ICS understanding of whether people with key care processes and care plans were more likely to die in their own home or PPC. </a:t>
            </a:r>
          </a:p>
          <a:p>
            <a:pPr lvl="1"/>
            <a:r>
              <a:rPr lang="en-GB" dirty="0"/>
              <a:t>It is recommended that the ICB develop a clinical audit to review data on people that have died to establish differences </a:t>
            </a:r>
            <a:r>
              <a:rPr lang="en-GB"/>
              <a:t>in outcomes. </a:t>
            </a:r>
            <a:endParaRPr lang="en-GB" dirty="0"/>
          </a:p>
        </p:txBody>
      </p:sp>
    </p:spTree>
    <p:extLst>
      <p:ext uri="{BB962C8B-B14F-4D97-AF65-F5344CB8AC3E}">
        <p14:creationId xmlns:p14="http://schemas.microsoft.com/office/powerpoint/2010/main" val="2864490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A186-7FC2-264E-3FB5-6B23160C37E5}"/>
              </a:ext>
            </a:extLst>
          </p:cNvPr>
          <p:cNvSpPr>
            <a:spLocks noGrp="1"/>
          </p:cNvSpPr>
          <p:nvPr>
            <p:ph type="ctrTitle"/>
          </p:nvPr>
        </p:nvSpPr>
        <p:spPr/>
        <p:txBody>
          <a:bodyPr>
            <a:normAutofit/>
          </a:bodyPr>
          <a:lstStyle/>
          <a:p>
            <a:r>
              <a:rPr lang="en-GB" sz="3600"/>
              <a:t>6.Appendix</a:t>
            </a:r>
          </a:p>
        </p:txBody>
      </p:sp>
      <p:sp>
        <p:nvSpPr>
          <p:cNvPr id="3" name="Subtitle 2">
            <a:extLst>
              <a:ext uri="{FF2B5EF4-FFF2-40B4-BE49-F238E27FC236}">
                <a16:creationId xmlns:a16="http://schemas.microsoft.com/office/drawing/2014/main" id="{78191A2A-6044-116F-815D-817B9626ECB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89322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9084-0DBB-4A27-CBFE-46C7C834F453}"/>
              </a:ext>
            </a:extLst>
          </p:cNvPr>
          <p:cNvSpPr>
            <a:spLocks noGrp="1"/>
          </p:cNvSpPr>
          <p:nvPr>
            <p:ph type="title"/>
          </p:nvPr>
        </p:nvSpPr>
        <p:spPr/>
        <p:txBody>
          <a:bodyPr/>
          <a:lstStyle/>
          <a:p>
            <a:r>
              <a:rPr lang="en-GB"/>
              <a:t>GSF Prognostic Indicator Recorded- SWH by practice </a:t>
            </a:r>
          </a:p>
        </p:txBody>
      </p:sp>
      <p:graphicFrame>
        <p:nvGraphicFramePr>
          <p:cNvPr id="3" name="Table 2">
            <a:extLst>
              <a:ext uri="{FF2B5EF4-FFF2-40B4-BE49-F238E27FC236}">
                <a16:creationId xmlns:a16="http://schemas.microsoft.com/office/drawing/2014/main" id="{0165280E-3F71-A446-4A85-A0866FB79935}"/>
              </a:ext>
            </a:extLst>
          </p:cNvPr>
          <p:cNvGraphicFramePr>
            <a:graphicFrameLocks noGrp="1"/>
          </p:cNvGraphicFramePr>
          <p:nvPr>
            <p:extLst>
              <p:ext uri="{D42A27DB-BD31-4B8C-83A1-F6EECF244321}">
                <p14:modId xmlns:p14="http://schemas.microsoft.com/office/powerpoint/2010/main" val="3556116205"/>
              </p:ext>
            </p:extLst>
          </p:nvPr>
        </p:nvGraphicFramePr>
        <p:xfrm>
          <a:off x="980388" y="1027906"/>
          <a:ext cx="9417377" cy="4351346"/>
        </p:xfrm>
        <a:graphic>
          <a:graphicData uri="http://schemas.openxmlformats.org/drawingml/2006/table">
            <a:tbl>
              <a:tblPr>
                <a:tableStyleId>{5DA37D80-6434-44D0-A028-1B22A696006F}</a:tableStyleId>
              </a:tblPr>
              <a:tblGrid>
                <a:gridCol w="1136580">
                  <a:extLst>
                    <a:ext uri="{9D8B030D-6E8A-4147-A177-3AD203B41FA5}">
                      <a16:colId xmlns:a16="http://schemas.microsoft.com/office/drawing/2014/main" val="1126506228"/>
                    </a:ext>
                  </a:extLst>
                </a:gridCol>
                <a:gridCol w="1136580">
                  <a:extLst>
                    <a:ext uri="{9D8B030D-6E8A-4147-A177-3AD203B41FA5}">
                      <a16:colId xmlns:a16="http://schemas.microsoft.com/office/drawing/2014/main" val="2577624491"/>
                    </a:ext>
                  </a:extLst>
                </a:gridCol>
                <a:gridCol w="2572917">
                  <a:extLst>
                    <a:ext uri="{9D8B030D-6E8A-4147-A177-3AD203B41FA5}">
                      <a16:colId xmlns:a16="http://schemas.microsoft.com/office/drawing/2014/main" val="3941968429"/>
                    </a:ext>
                  </a:extLst>
                </a:gridCol>
                <a:gridCol w="2572917">
                  <a:extLst>
                    <a:ext uri="{9D8B030D-6E8A-4147-A177-3AD203B41FA5}">
                      <a16:colId xmlns:a16="http://schemas.microsoft.com/office/drawing/2014/main" val="1650863645"/>
                    </a:ext>
                  </a:extLst>
                </a:gridCol>
                <a:gridCol w="587024">
                  <a:extLst>
                    <a:ext uri="{9D8B030D-6E8A-4147-A177-3AD203B41FA5}">
                      <a16:colId xmlns:a16="http://schemas.microsoft.com/office/drawing/2014/main" val="1859929614"/>
                    </a:ext>
                  </a:extLst>
                </a:gridCol>
                <a:gridCol w="649475">
                  <a:extLst>
                    <a:ext uri="{9D8B030D-6E8A-4147-A177-3AD203B41FA5}">
                      <a16:colId xmlns:a16="http://schemas.microsoft.com/office/drawing/2014/main" val="2669597890"/>
                    </a:ext>
                  </a:extLst>
                </a:gridCol>
                <a:gridCol w="761884">
                  <a:extLst>
                    <a:ext uri="{9D8B030D-6E8A-4147-A177-3AD203B41FA5}">
                      <a16:colId xmlns:a16="http://schemas.microsoft.com/office/drawing/2014/main" val="1003557504"/>
                    </a:ext>
                  </a:extLst>
                </a:gridCol>
              </a:tblGrid>
              <a:tr h="77243">
                <a:tc rowSpan="53">
                  <a:txBody>
                    <a:bodyPr/>
                    <a:lstStyle/>
                    <a:p>
                      <a:pPr algn="ctr" fontAlgn="ctr"/>
                      <a:r>
                        <a:rPr lang="en-GB" sz="900" u="none" strike="noStrike">
                          <a:effectLst/>
                        </a:rPr>
                        <a:t>SOUTH &amp; WEST HERTS</a:t>
                      </a:r>
                      <a:endParaRPr lang="en-GB" sz="900" b="1" i="0" u="none" strike="noStrike">
                        <a:solidFill>
                          <a:srgbClr val="000000"/>
                        </a:solidFill>
                        <a:effectLst/>
                        <a:latin typeface="Calibri" panose="020F0502020204030204" pitchFamily="34" charset="0"/>
                      </a:endParaRPr>
                    </a:p>
                  </a:txBody>
                  <a:tcPr marL="3218" marR="3218" marT="3218" marB="0" vert="vert270" anchor="ctr"/>
                </a:tc>
                <a:tc rowSpan="2">
                  <a:txBody>
                    <a:bodyPr/>
                    <a:lstStyle/>
                    <a:p>
                      <a:pPr algn="ctr" fontAlgn="ctr"/>
                      <a:r>
                        <a:rPr lang="en-GB" sz="400" u="none" strike="noStrike">
                          <a:effectLst/>
                        </a:rPr>
                        <a:t>ABBEY HEALTH</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E82031</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MALTINGS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11</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34.4%</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984809403"/>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E82107</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SUMMERFIELD HEALTH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1</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4.5%</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3716383378"/>
                  </a:ext>
                </a:extLst>
              </a:tr>
              <a:tr h="77243">
                <a:tc vMerge="1">
                  <a:txBody>
                    <a:bodyPr/>
                    <a:lstStyle/>
                    <a:p>
                      <a:endParaRPr lang="en-GB"/>
                    </a:p>
                  </a:txBody>
                  <a:tcPr/>
                </a:tc>
                <a:tc rowSpan="3">
                  <a:txBody>
                    <a:bodyPr/>
                    <a:lstStyle/>
                    <a:p>
                      <a:pPr algn="ctr" fontAlgn="ctr"/>
                      <a:r>
                        <a:rPr lang="en-GB" sz="400" u="none" strike="noStrike">
                          <a:effectLst/>
                        </a:rPr>
                        <a:t>ALBAN HEALTHCARE</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E82059</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GRANGE STREET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4</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26</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15.4%</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1582069137"/>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E82055</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MIDWAY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81</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6.2%</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3939574911"/>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E82060</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PARKBURY HOUSE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16</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51</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31.4%</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3296249447"/>
                  </a:ext>
                </a:extLst>
              </a:tr>
              <a:tr h="148048">
                <a:tc vMerge="1">
                  <a:txBody>
                    <a:bodyPr/>
                    <a:lstStyle/>
                    <a:p>
                      <a:endParaRPr lang="en-GB"/>
                    </a:p>
                  </a:txBody>
                  <a:tcPr/>
                </a:tc>
                <a:tc rowSpan="5">
                  <a:txBody>
                    <a:bodyPr/>
                    <a:lstStyle/>
                    <a:p>
                      <a:pPr algn="ctr" fontAlgn="ctr"/>
                      <a:r>
                        <a:rPr lang="en-GB" sz="400" u="none" strike="noStrike">
                          <a:effectLst/>
                        </a:rPr>
                        <a:t>ALLIANCE</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E82113</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COLNEY,COLERIDGE HSE &amp; BRICKET WOOD MCS</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9</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0.0%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419034437"/>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E82020</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CONSULTING ROOMS</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17</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0.0%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1076947455"/>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E82050</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GROVE HILL MEDICAL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7</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0.0%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866859411"/>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E82004</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HATFIELD ROAD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1</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20.0%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568562211"/>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E82070</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WOODHALL FARM MEDICAL CTR</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0.0%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410146680"/>
                  </a:ext>
                </a:extLst>
              </a:tr>
              <a:tr h="77243">
                <a:tc vMerge="1">
                  <a:txBody>
                    <a:bodyPr/>
                    <a:lstStyle/>
                    <a:p>
                      <a:endParaRPr lang="en-GB"/>
                    </a:p>
                  </a:txBody>
                  <a:tcPr/>
                </a:tc>
                <a:tc rowSpan="3">
                  <a:txBody>
                    <a:bodyPr/>
                    <a:lstStyle/>
                    <a:p>
                      <a:pPr algn="ctr" fontAlgn="ctr"/>
                      <a:r>
                        <a:rPr lang="en-GB" sz="400" u="none" strike="noStrike">
                          <a:effectLst/>
                        </a:rPr>
                        <a:t>ALPHA</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E82652</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GOSSOMS END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6</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83.3%</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815545173"/>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E82001</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ROTHSCHILD HOUSE GROUP</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88</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190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46.3%</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552638144"/>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E82094</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THE MANOR STREET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14</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37</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37.8%</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1303892916"/>
                  </a:ext>
                </a:extLst>
              </a:tr>
              <a:tr h="131956">
                <a:tc vMerge="1">
                  <a:txBody>
                    <a:bodyPr/>
                    <a:lstStyle/>
                    <a:p>
                      <a:endParaRPr lang="en-GB"/>
                    </a:p>
                  </a:txBody>
                  <a:tcPr/>
                </a:tc>
                <a:tc>
                  <a:txBody>
                    <a:bodyPr/>
                    <a:lstStyle/>
                    <a:p>
                      <a:pPr algn="ctr" fontAlgn="ctr"/>
                      <a:r>
                        <a:rPr lang="en-GB" sz="400" u="none" strike="noStrike">
                          <a:effectLst/>
                        </a:rPr>
                        <a:t>ATTENBOROUGH</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E82124</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ATTENBOROUGH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29</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59</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49.2%</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477759354"/>
                  </a:ext>
                </a:extLst>
              </a:tr>
              <a:tr h="131956">
                <a:tc vMerge="1">
                  <a:txBody>
                    <a:bodyPr/>
                    <a:lstStyle/>
                    <a:p>
                      <a:endParaRPr lang="en-GB"/>
                    </a:p>
                  </a:txBody>
                  <a:tcPr/>
                </a:tc>
                <a:tc rowSpan="3">
                  <a:txBody>
                    <a:bodyPr/>
                    <a:lstStyle/>
                    <a:p>
                      <a:pPr algn="ctr" fontAlgn="ctr"/>
                      <a:r>
                        <a:rPr lang="en-GB" sz="400" u="none" strike="noStrike">
                          <a:effectLst/>
                        </a:rPr>
                        <a:t>CENTRAL WATFORD</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E82015</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SUTHERGREY HOUSE MEDICAL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3</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8.6%</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1325212690"/>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E82069</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THE ELMS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8</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80.0%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671914439"/>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E82045</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WATFORD HEALTH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35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64</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54.7%</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4123730794"/>
                  </a:ext>
                </a:extLst>
              </a:tr>
              <a:tr h="77243">
                <a:tc vMerge="1">
                  <a:txBody>
                    <a:bodyPr/>
                    <a:lstStyle/>
                    <a:p>
                      <a:endParaRPr lang="en-GB"/>
                    </a:p>
                  </a:txBody>
                  <a:tcPr/>
                </a:tc>
                <a:tc rowSpan="3">
                  <a:txBody>
                    <a:bodyPr/>
                    <a:lstStyle/>
                    <a:p>
                      <a:pPr algn="ctr" fontAlgn="ctr"/>
                      <a:r>
                        <a:rPr lang="en-GB" sz="400" u="none" strike="noStrike">
                          <a:effectLst/>
                        </a:rPr>
                        <a:t>DACORUM BETA</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E82022</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FERNVILLE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75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145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51.7%</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3713505257"/>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E82640</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HIGHFIELD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9</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33</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27.3%</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482160325"/>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E82091</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PARKWOOD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6</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80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7.5%</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336749736"/>
                  </a:ext>
                </a:extLst>
              </a:tr>
              <a:tr h="77243">
                <a:tc vMerge="1">
                  <a:txBody>
                    <a:bodyPr/>
                    <a:lstStyle/>
                    <a:p>
                      <a:endParaRPr lang="en-GB"/>
                    </a:p>
                  </a:txBody>
                  <a:tcPr/>
                </a:tc>
                <a:tc rowSpan="2">
                  <a:txBody>
                    <a:bodyPr/>
                    <a:lstStyle/>
                    <a:p>
                      <a:pPr algn="ctr" fontAlgn="ctr"/>
                      <a:r>
                        <a:rPr lang="en-GB" sz="400" u="none" strike="noStrike">
                          <a:effectLst/>
                        </a:rPr>
                        <a:t>DANAIS</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E82032</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BENNETTS END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23</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89</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25.8%</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487103221"/>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E82051</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EVEREST HOUSE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24</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55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43.6%</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000977307"/>
                  </a:ext>
                </a:extLst>
              </a:tr>
              <a:tr h="77243">
                <a:tc vMerge="1">
                  <a:txBody>
                    <a:bodyPr/>
                    <a:lstStyle/>
                    <a:p>
                      <a:endParaRPr lang="en-GB"/>
                    </a:p>
                  </a:txBody>
                  <a:tcPr/>
                </a:tc>
                <a:tc rowSpan="4">
                  <a:txBody>
                    <a:bodyPr/>
                    <a:lstStyle/>
                    <a:p>
                      <a:pPr algn="ctr" fontAlgn="ctr"/>
                      <a:r>
                        <a:rPr lang="en-GB" sz="400" u="none" strike="noStrike">
                          <a:effectLst/>
                        </a:rPr>
                        <a:t>DELTA</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E82643</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ARCHWAY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0.0%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4109231951"/>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E82066</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HAVERFIELD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7</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0.0%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015097441"/>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E82129</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KINGS LANGLEY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76</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2.6%</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77990807"/>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E82009</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LINCOLN HOUSE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1</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3.1%</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3584054769"/>
                  </a:ext>
                </a:extLst>
              </a:tr>
              <a:tr h="77243">
                <a:tc vMerge="1">
                  <a:txBody>
                    <a:bodyPr/>
                    <a:lstStyle/>
                    <a:p>
                      <a:endParaRPr lang="en-GB"/>
                    </a:p>
                  </a:txBody>
                  <a:tcPr/>
                </a:tc>
                <a:tc rowSpan="2">
                  <a:txBody>
                    <a:bodyPr/>
                    <a:lstStyle/>
                    <a:p>
                      <a:pPr algn="ctr" fontAlgn="ctr"/>
                      <a:r>
                        <a:rPr lang="en-GB" sz="400" u="none" strike="noStrike">
                          <a:effectLst/>
                        </a:rPr>
                        <a:t>HALO</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E82084</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HARVEY GROUP PRACTICE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7</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27</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25.9%</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756883815"/>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E82014</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LODGE,HIGHFIELD &amp; REDBOURN</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74</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33.8%</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601130988"/>
                  </a:ext>
                </a:extLst>
              </a:tr>
              <a:tr h="77243">
                <a:tc vMerge="1">
                  <a:txBody>
                    <a:bodyPr/>
                    <a:lstStyle/>
                    <a:p>
                      <a:endParaRPr lang="en-GB"/>
                    </a:p>
                  </a:txBody>
                  <a:tcPr/>
                </a:tc>
                <a:tc rowSpan="3">
                  <a:txBody>
                    <a:bodyPr/>
                    <a:lstStyle/>
                    <a:p>
                      <a:pPr algn="ctr" fontAlgn="ctr"/>
                      <a:r>
                        <a:rPr lang="en-GB" sz="400" u="none" strike="noStrike">
                          <a:effectLst/>
                        </a:rPr>
                        <a:t>HARPENDEN HEALTH</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E82077</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DAVENPORT HOUSE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7</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50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14.0%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1449438678"/>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E82071</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ELMS MEDICAL PRACTICE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28</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40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70.0%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1079988550"/>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E82037</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VILLAGE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19</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27</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70.4%</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3494742018"/>
                  </a:ext>
                </a:extLst>
              </a:tr>
              <a:tr h="77243">
                <a:tc vMerge="1">
                  <a:txBody>
                    <a:bodyPr/>
                    <a:lstStyle/>
                    <a:p>
                      <a:endParaRPr lang="en-GB"/>
                    </a:p>
                  </a:txBody>
                  <a:tcPr/>
                </a:tc>
                <a:tc rowSpan="5">
                  <a:txBody>
                    <a:bodyPr/>
                    <a:lstStyle/>
                    <a:p>
                      <a:pPr algn="ctr" fontAlgn="ctr"/>
                      <a:r>
                        <a:rPr lang="en-GB" sz="400" u="none" strike="noStrike">
                          <a:effectLst/>
                        </a:rPr>
                        <a:t>HERTS FIVE</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E82012</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FAIRBROOK MEDICAL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52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9.6%</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1529245789"/>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E82657</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LITTLE BUSHEY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9</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17</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52.9%</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522699319"/>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E82043</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SCHOPWICK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13</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59</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22.0%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891306964"/>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E82117</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THE GROVE MEDICAL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29</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68</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42.6%</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917842792"/>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E82085</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THE RED HOUSE GROUP</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17</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77.3%</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3749611197"/>
                  </a:ext>
                </a:extLst>
              </a:tr>
              <a:tr h="77243">
                <a:tc vMerge="1">
                  <a:txBody>
                    <a:bodyPr/>
                    <a:lstStyle/>
                    <a:p>
                      <a:endParaRPr lang="en-GB"/>
                    </a:p>
                  </a:txBody>
                  <a:tcPr/>
                </a:tc>
                <a:tc rowSpan="4">
                  <a:txBody>
                    <a:bodyPr/>
                    <a:lstStyle/>
                    <a:p>
                      <a:pPr algn="ctr" fontAlgn="ctr"/>
                      <a:r>
                        <a:rPr lang="en-GB" sz="400" u="none" strike="noStrike">
                          <a:effectLst/>
                        </a:rPr>
                        <a:t>MVPS</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E82073</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MANOR VIEW PRACTICE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24</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83</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28.9%</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982620405"/>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Y01165</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PATHFINDER PRACTICE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11</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18.2%</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657049054"/>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E82655</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SOUTH OXHEY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41.7%</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4181445718"/>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E82048</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THEOBALD MEDICAL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6</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67</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9.0%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233821463"/>
                  </a:ext>
                </a:extLst>
              </a:tr>
              <a:tr h="77243">
                <a:tc vMerge="1">
                  <a:txBody>
                    <a:bodyPr/>
                    <a:lstStyle/>
                    <a:p>
                      <a:endParaRPr lang="en-GB"/>
                    </a:p>
                  </a:txBody>
                  <a:tcPr/>
                </a:tc>
                <a:tc rowSpan="3">
                  <a:txBody>
                    <a:bodyPr/>
                    <a:lstStyle/>
                    <a:p>
                      <a:pPr algn="ctr" fontAlgn="ctr"/>
                      <a:r>
                        <a:rPr lang="en-GB" sz="400" u="none" strike="noStrike">
                          <a:effectLst/>
                        </a:rPr>
                        <a:t>NORTH WATFORD</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E82105</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ABBOTSWOOD MEDICAL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8</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0.0%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512501933"/>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E82096</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SHEEPCOT MEDICAL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1</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29</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3.4%</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484038492"/>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E82046</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VINE HOUSE HEALTH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23</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82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28.0%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1376331263"/>
                  </a:ext>
                </a:extLst>
              </a:tr>
              <a:tr h="77243">
                <a:tc vMerge="1">
                  <a:txBody>
                    <a:bodyPr/>
                    <a:lstStyle/>
                    <a:p>
                      <a:endParaRPr lang="en-GB"/>
                    </a:p>
                  </a:txBody>
                  <a:tcPr/>
                </a:tc>
                <a:tc rowSpan="3">
                  <a:txBody>
                    <a:bodyPr/>
                    <a:lstStyle/>
                    <a:p>
                      <a:pPr algn="ctr" fontAlgn="ctr"/>
                      <a:r>
                        <a:rPr lang="en-GB" sz="400" u="none" strike="noStrike">
                          <a:effectLst/>
                        </a:rPr>
                        <a:t>POTTERS BAR</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E82098</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ANNANDALE MEDICAL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6</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24.0%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420100002"/>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E82078</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HIGHVIEW MEDICAL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8</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26.7%</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3670592512"/>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E82027</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PARKFIELD MEDICAL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75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33.3%</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432171978"/>
                  </a:ext>
                </a:extLst>
              </a:tr>
              <a:tr h="77243">
                <a:tc vMerge="1">
                  <a:txBody>
                    <a:bodyPr/>
                    <a:lstStyle/>
                    <a:p>
                      <a:endParaRPr lang="en-GB"/>
                    </a:p>
                  </a:txBody>
                  <a:tcPr/>
                </a:tc>
                <a:tc rowSpan="3">
                  <a:txBody>
                    <a:bodyPr/>
                    <a:lstStyle/>
                    <a:p>
                      <a:pPr algn="ctr" fontAlgn="ctr"/>
                      <a:r>
                        <a:rPr lang="en-GB" sz="400" u="none" strike="noStrike">
                          <a:effectLst/>
                        </a:rPr>
                        <a:t>RICKMANSWORTH &amp; CHORLEYWOOD</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E82064</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CHORLEYWOOD HEALTH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8</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9</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88.9%</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580435471"/>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E82068</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GADE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6</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26</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23.1%</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75361965"/>
                  </a:ext>
                </a:extLst>
              </a:tr>
              <a:tr h="106209">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E82083</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THE COLNE PRACTICE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14</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14.3%</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2029495627"/>
                  </a:ext>
                </a:extLst>
              </a:tr>
              <a:tr h="77243">
                <a:tc vMerge="1">
                  <a:txBody>
                    <a:bodyPr/>
                    <a:lstStyle/>
                    <a:p>
                      <a:endParaRPr lang="en-GB"/>
                    </a:p>
                  </a:txBody>
                  <a:tcPr/>
                </a:tc>
                <a:tc rowSpan="4">
                  <a:txBody>
                    <a:bodyPr/>
                    <a:lstStyle/>
                    <a:p>
                      <a:pPr algn="ctr" fontAlgn="ctr"/>
                      <a:r>
                        <a:rPr lang="en-GB" sz="400" u="none" strike="noStrike">
                          <a:effectLst/>
                        </a:rPr>
                        <a:t>THE GRAND UNION</a:t>
                      </a:r>
                      <a:endParaRPr lang="en-GB" sz="400" b="1"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ctr"/>
                      <a:r>
                        <a:rPr lang="en-GB" sz="400" u="none" strike="noStrike">
                          <a:effectLst/>
                        </a:rPr>
                        <a:t>E82049</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BALDWINS LANE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0.0%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1026483241"/>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E82013</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BRIDGEWATER SURGERIES</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68</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112</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60.7%</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1882619384"/>
                  </a:ext>
                </a:extLst>
              </a:tr>
              <a:tr h="77243">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E82017</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GARSTON MEDICAL CENTRE</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5</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20</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25.0%</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508622244"/>
                  </a:ext>
                </a:extLst>
              </a:tr>
              <a:tr h="80461">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E82106</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l" fontAlgn="ctr"/>
                      <a:r>
                        <a:rPr lang="en-GB" sz="400" u="none" strike="noStrike">
                          <a:effectLst/>
                        </a:rPr>
                        <a:t>NEW ROAD SURGERY</a:t>
                      </a:r>
                      <a:endParaRPr lang="en-GB" sz="400" b="0" i="0" u="none" strike="noStrike">
                        <a:solidFill>
                          <a:srgbClr val="000000"/>
                        </a:solidFill>
                        <a:effectLst/>
                        <a:latin typeface="Calibri" panose="020F0502020204030204" pitchFamily="34" charset="0"/>
                      </a:endParaRPr>
                    </a:p>
                  </a:txBody>
                  <a:tcPr marL="3218" marR="3218" marT="3218" marB="0" anchor="ctr"/>
                </a:tc>
                <a:tc>
                  <a:txBody>
                    <a:bodyPr/>
                    <a:lstStyle/>
                    <a:p>
                      <a:pPr algn="ctr" fontAlgn="b"/>
                      <a:r>
                        <a:rPr lang="en-GB" sz="400" u="none" strike="noStrike">
                          <a:effectLst/>
                        </a:rPr>
                        <a:t>13</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34</a:t>
                      </a:r>
                      <a:endParaRPr lang="en-GB" sz="400" b="0" i="0" u="none" strike="noStrike">
                        <a:solidFill>
                          <a:srgbClr val="000000"/>
                        </a:solidFill>
                        <a:effectLst/>
                        <a:latin typeface="Calibri" panose="020F0502020204030204" pitchFamily="34" charset="0"/>
                      </a:endParaRPr>
                    </a:p>
                  </a:txBody>
                  <a:tcPr marL="3218" marR="3218" marT="3218" marB="0" anchor="b"/>
                </a:tc>
                <a:tc>
                  <a:txBody>
                    <a:bodyPr/>
                    <a:lstStyle/>
                    <a:p>
                      <a:pPr algn="ctr" fontAlgn="b"/>
                      <a:r>
                        <a:rPr lang="en-GB" sz="400" u="none" strike="noStrike">
                          <a:effectLst/>
                        </a:rPr>
                        <a:t>38.2%</a:t>
                      </a:r>
                      <a:endParaRPr lang="en-GB" sz="400" b="0" i="0" u="none" strike="noStrike">
                        <a:solidFill>
                          <a:srgbClr val="000000"/>
                        </a:solidFill>
                        <a:effectLst/>
                        <a:latin typeface="Calibri" panose="020F0502020204030204" pitchFamily="34" charset="0"/>
                      </a:endParaRPr>
                    </a:p>
                  </a:txBody>
                  <a:tcPr marL="3218" marR="3218" marT="3218" marB="0" anchor="b"/>
                </a:tc>
                <a:extLst>
                  <a:ext uri="{0D108BD9-81ED-4DB2-BD59-A6C34878D82A}">
                    <a16:rowId xmlns:a16="http://schemas.microsoft.com/office/drawing/2014/main" val="55469037"/>
                  </a:ext>
                </a:extLst>
              </a:tr>
            </a:tbl>
          </a:graphicData>
        </a:graphic>
      </p:graphicFrame>
    </p:spTree>
    <p:extLst>
      <p:ext uri="{BB962C8B-B14F-4D97-AF65-F5344CB8AC3E}">
        <p14:creationId xmlns:p14="http://schemas.microsoft.com/office/powerpoint/2010/main" val="1537401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9084-0DBB-4A27-CBFE-46C7C834F453}"/>
              </a:ext>
            </a:extLst>
          </p:cNvPr>
          <p:cNvSpPr>
            <a:spLocks noGrp="1"/>
          </p:cNvSpPr>
          <p:nvPr>
            <p:ph type="title"/>
          </p:nvPr>
        </p:nvSpPr>
        <p:spPr/>
        <p:txBody>
          <a:bodyPr/>
          <a:lstStyle/>
          <a:p>
            <a:r>
              <a:rPr lang="en-GB"/>
              <a:t>GSF Prognostic Indicator Recorded- WE by practice </a:t>
            </a:r>
          </a:p>
        </p:txBody>
      </p:sp>
      <p:graphicFrame>
        <p:nvGraphicFramePr>
          <p:cNvPr id="3" name="Table 2">
            <a:extLst>
              <a:ext uri="{FF2B5EF4-FFF2-40B4-BE49-F238E27FC236}">
                <a16:creationId xmlns:a16="http://schemas.microsoft.com/office/drawing/2014/main" id="{56336560-491D-9BA2-54A2-6908C168365F}"/>
              </a:ext>
            </a:extLst>
          </p:cNvPr>
          <p:cNvGraphicFramePr>
            <a:graphicFrameLocks noGrp="1"/>
          </p:cNvGraphicFramePr>
          <p:nvPr>
            <p:extLst>
              <p:ext uri="{D42A27DB-BD31-4B8C-83A1-F6EECF244321}">
                <p14:modId xmlns:p14="http://schemas.microsoft.com/office/powerpoint/2010/main" val="2207230339"/>
              </p:ext>
            </p:extLst>
          </p:nvPr>
        </p:nvGraphicFramePr>
        <p:xfrm>
          <a:off x="989814" y="1102936"/>
          <a:ext cx="9982987" cy="5014660"/>
        </p:xfrm>
        <a:graphic>
          <a:graphicData uri="http://schemas.openxmlformats.org/drawingml/2006/table">
            <a:tbl>
              <a:tblPr>
                <a:tableStyleId>{5DA37D80-6434-44D0-A028-1B22A696006F}</a:tableStyleId>
              </a:tblPr>
              <a:tblGrid>
                <a:gridCol w="1204844">
                  <a:extLst>
                    <a:ext uri="{9D8B030D-6E8A-4147-A177-3AD203B41FA5}">
                      <a16:colId xmlns:a16="http://schemas.microsoft.com/office/drawing/2014/main" val="395921878"/>
                    </a:ext>
                  </a:extLst>
                </a:gridCol>
                <a:gridCol w="1204844">
                  <a:extLst>
                    <a:ext uri="{9D8B030D-6E8A-4147-A177-3AD203B41FA5}">
                      <a16:colId xmlns:a16="http://schemas.microsoft.com/office/drawing/2014/main" val="3716668271"/>
                    </a:ext>
                  </a:extLst>
                </a:gridCol>
                <a:gridCol w="2727447">
                  <a:extLst>
                    <a:ext uri="{9D8B030D-6E8A-4147-A177-3AD203B41FA5}">
                      <a16:colId xmlns:a16="http://schemas.microsoft.com/office/drawing/2014/main" val="3199272170"/>
                    </a:ext>
                  </a:extLst>
                </a:gridCol>
                <a:gridCol w="2727447">
                  <a:extLst>
                    <a:ext uri="{9D8B030D-6E8A-4147-A177-3AD203B41FA5}">
                      <a16:colId xmlns:a16="http://schemas.microsoft.com/office/drawing/2014/main" val="2172749857"/>
                    </a:ext>
                  </a:extLst>
                </a:gridCol>
                <a:gridCol w="622280">
                  <a:extLst>
                    <a:ext uri="{9D8B030D-6E8A-4147-A177-3AD203B41FA5}">
                      <a16:colId xmlns:a16="http://schemas.microsoft.com/office/drawing/2014/main" val="1595638157"/>
                    </a:ext>
                  </a:extLst>
                </a:gridCol>
                <a:gridCol w="688483">
                  <a:extLst>
                    <a:ext uri="{9D8B030D-6E8A-4147-A177-3AD203B41FA5}">
                      <a16:colId xmlns:a16="http://schemas.microsoft.com/office/drawing/2014/main" val="552097813"/>
                    </a:ext>
                  </a:extLst>
                </a:gridCol>
                <a:gridCol w="807642">
                  <a:extLst>
                    <a:ext uri="{9D8B030D-6E8A-4147-A177-3AD203B41FA5}">
                      <a16:colId xmlns:a16="http://schemas.microsoft.com/office/drawing/2014/main" val="20056251"/>
                    </a:ext>
                  </a:extLst>
                </a:gridCol>
              </a:tblGrid>
              <a:tr h="161981">
                <a:tc rowSpan="30">
                  <a:txBody>
                    <a:bodyPr/>
                    <a:lstStyle/>
                    <a:p>
                      <a:pPr algn="ctr" fontAlgn="ctr"/>
                      <a:r>
                        <a:rPr lang="en-GB" sz="1700" u="none" strike="noStrike">
                          <a:effectLst/>
                        </a:rPr>
                        <a:t>WEST ESSEX</a:t>
                      </a:r>
                      <a:endParaRPr lang="en-GB" sz="1700" b="1" i="0" u="none" strike="noStrike">
                        <a:solidFill>
                          <a:srgbClr val="000000"/>
                        </a:solidFill>
                        <a:effectLst/>
                        <a:latin typeface="Calibri" panose="020F0502020204030204" pitchFamily="34" charset="0"/>
                      </a:endParaRPr>
                    </a:p>
                  </a:txBody>
                  <a:tcPr marL="5856" marR="5856" marT="5856" marB="0" vert="vert270" anchor="ctr"/>
                </a:tc>
                <a:tc rowSpan="6">
                  <a:txBody>
                    <a:bodyPr/>
                    <a:lstStyle/>
                    <a:p>
                      <a:pPr algn="ctr" fontAlgn="ctr"/>
                      <a:r>
                        <a:rPr lang="en-GB" sz="800" u="none" strike="noStrike">
                          <a:effectLst/>
                        </a:rPr>
                        <a:t>EPPING FOREST NORTH</a:t>
                      </a:r>
                      <a:endParaRPr lang="en-GB" sz="800" b="1"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ctr"/>
                      <a:r>
                        <a:rPr lang="en-GB" sz="800" u="none" strike="noStrike">
                          <a:effectLst/>
                        </a:rPr>
                        <a:t>F81184</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ABRIDGE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14</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14.3%</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1433161636"/>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F81072</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HIGH STREET SURGERY, EPPING</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16</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12.5%</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2187175008"/>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F81749</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MARKET SQUARE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40</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87</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46.0%</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65848712"/>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F81725</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MAYNARD COURT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63</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131</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48.1%</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074302928"/>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F81049</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ONGAR HEALTH CENTRE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39</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40</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97.5%</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2863002037"/>
                  </a:ext>
                </a:extLst>
              </a:tr>
              <a:tr h="168730">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F81043</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THE LIMES MEDICAL CENTRE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44</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130</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33.8%</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898653036"/>
                  </a:ext>
                </a:extLst>
              </a:tr>
              <a:tr h="161981">
                <a:tc vMerge="1">
                  <a:txBody>
                    <a:bodyPr/>
                    <a:lstStyle/>
                    <a:p>
                      <a:endParaRPr lang="en-GB"/>
                    </a:p>
                  </a:txBody>
                  <a:tcPr/>
                </a:tc>
                <a:tc rowSpan="5">
                  <a:txBody>
                    <a:bodyPr/>
                    <a:lstStyle/>
                    <a:p>
                      <a:pPr algn="ctr" fontAlgn="ctr"/>
                      <a:r>
                        <a:rPr lang="en-GB" sz="800" u="none" strike="noStrike">
                          <a:effectLst/>
                        </a:rPr>
                        <a:t>HARLOW NORTH</a:t>
                      </a:r>
                      <a:endParaRPr lang="en-GB" sz="800" b="1"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ctr"/>
                      <a:r>
                        <a:rPr lang="en-GB" sz="800" u="none" strike="noStrike">
                          <a:effectLst/>
                        </a:rPr>
                        <a:t>F81181</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ADDISON HOUSE - HAQUE PRACTICE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22</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96</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22.9%</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562046229"/>
                  </a:ext>
                </a:extLst>
              </a:tr>
              <a:tr h="276717">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F81078</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CHURCH LANGLEY MEDICAL PRACTICE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13</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24</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54.2%</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45121489"/>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F81120</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NUFFIELD HOUSE HEALTH CENTRE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38</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40</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95.0%</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4005149492"/>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F81056</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OLD HARLOW HEALTH CENTRE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9</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22</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40.9%</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1462653508"/>
                  </a:ext>
                </a:extLst>
              </a:tr>
              <a:tr h="168730">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F81619</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SYDENHAM HOUSE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33.3%</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1767920609"/>
                  </a:ext>
                </a:extLst>
              </a:tr>
              <a:tr h="161981">
                <a:tc vMerge="1">
                  <a:txBody>
                    <a:bodyPr/>
                    <a:lstStyle/>
                    <a:p>
                      <a:endParaRPr lang="en-GB"/>
                    </a:p>
                  </a:txBody>
                  <a:tcPr/>
                </a:tc>
                <a:tc rowSpan="3">
                  <a:txBody>
                    <a:bodyPr/>
                    <a:lstStyle/>
                    <a:p>
                      <a:pPr algn="ctr" fontAlgn="ctr"/>
                      <a:r>
                        <a:rPr lang="en-GB" sz="800" u="none" strike="noStrike">
                          <a:effectLst/>
                        </a:rPr>
                        <a:t>HARLOW SOUTH</a:t>
                      </a:r>
                      <a:endParaRPr lang="en-GB" sz="800" b="1"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ctr"/>
                      <a:r>
                        <a:rPr lang="en-GB" sz="800" u="none" strike="noStrike">
                          <a:effectLst/>
                        </a:rPr>
                        <a:t>F81027</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LISTER MEDICAL CENTRE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16</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52</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30.8%</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432202474"/>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F81047</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THE HAMILTON PRACTICE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52</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82</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63.4%</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2430422226"/>
                  </a:ext>
                </a:extLst>
              </a:tr>
              <a:tr h="168730">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F81106</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THE ROSS PRACTICE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38</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71</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53.5%</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1626893365"/>
                  </a:ext>
                </a:extLst>
              </a:tr>
              <a:tr h="161981">
                <a:tc vMerge="1">
                  <a:txBody>
                    <a:bodyPr/>
                    <a:lstStyle/>
                    <a:p>
                      <a:endParaRPr lang="en-GB"/>
                    </a:p>
                  </a:txBody>
                  <a:tcPr/>
                </a:tc>
                <a:tc rowSpan="7">
                  <a:txBody>
                    <a:bodyPr/>
                    <a:lstStyle/>
                    <a:p>
                      <a:pPr algn="ctr" fontAlgn="ctr"/>
                      <a:r>
                        <a:rPr lang="en-GB" sz="800" u="none" strike="noStrike">
                          <a:effectLst/>
                        </a:rPr>
                        <a:t>LOUGHTON, BUCKHURST HILL &amp; CHIGWELL</a:t>
                      </a:r>
                      <a:endParaRPr lang="en-GB" sz="800" b="1"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ctr"/>
                      <a:r>
                        <a:rPr lang="en-GB" sz="800" u="none" strike="noStrike">
                          <a:effectLst/>
                        </a:rPr>
                        <a:t>F81062</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CHIGWELL MEDICAL CENTRE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20</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20.0%</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4210051272"/>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F81152</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FOREST PRACTICE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43</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60</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71.7%</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16156343"/>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F81169</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KINGS MEDICAL CENTRE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18</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46</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39.1%</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2097118122"/>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F81048</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LOUGHTON HEALTH CENTRE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57</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66</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86.4%</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2978851188"/>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F81165</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PALMERSTON ROAD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0</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9</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0.0%</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4090655711"/>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F81136</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THE LOUGHTON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16</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53</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30.2%</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2108136900"/>
                  </a:ext>
                </a:extLst>
              </a:tr>
              <a:tr h="168730">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F81216</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THE RIVER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91</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100</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91.0%</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1107448497"/>
                  </a:ext>
                </a:extLst>
              </a:tr>
              <a:tr h="161981">
                <a:tc vMerge="1">
                  <a:txBody>
                    <a:bodyPr/>
                    <a:lstStyle/>
                    <a:p>
                      <a:endParaRPr lang="en-GB"/>
                    </a:p>
                  </a:txBody>
                  <a:tcPr/>
                </a:tc>
                <a:tc rowSpan="4">
                  <a:txBody>
                    <a:bodyPr/>
                    <a:lstStyle/>
                    <a:p>
                      <a:pPr algn="ctr" fontAlgn="ctr"/>
                      <a:r>
                        <a:rPr lang="en-GB" sz="800" u="none" strike="noStrike">
                          <a:effectLst/>
                        </a:rPr>
                        <a:t>NORTH UTTLESFORD</a:t>
                      </a:r>
                      <a:endParaRPr lang="en-GB" sz="800" b="1"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ctr"/>
                      <a:r>
                        <a:rPr lang="en-GB" sz="800" u="none" strike="noStrike">
                          <a:effectLst/>
                        </a:rPr>
                        <a:t>F81015</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CROCUS MEDICAL PRACTICE</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38</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62</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61.3%</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1558241485"/>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F81034</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NEWPORT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16</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34</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47.1%</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302972481"/>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F81131</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THAXTED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43</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105</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41.0%</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173511809"/>
                  </a:ext>
                </a:extLst>
              </a:tr>
              <a:tr h="168730">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F81009</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THE GOLD STREET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51</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101</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50.5%</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851061418"/>
                  </a:ext>
                </a:extLst>
              </a:tr>
              <a:tr h="161981">
                <a:tc vMerge="1">
                  <a:txBody>
                    <a:bodyPr/>
                    <a:lstStyle/>
                    <a:p>
                      <a:endParaRPr lang="en-GB"/>
                    </a:p>
                  </a:txBody>
                  <a:tcPr/>
                </a:tc>
                <a:tc rowSpan="5">
                  <a:txBody>
                    <a:bodyPr/>
                    <a:lstStyle/>
                    <a:p>
                      <a:pPr algn="ctr" fontAlgn="ctr"/>
                      <a:r>
                        <a:rPr lang="en-GB" sz="800" u="none" strike="noStrike">
                          <a:effectLst/>
                        </a:rPr>
                        <a:t>SOUTH UTTLESFORD</a:t>
                      </a:r>
                      <a:endParaRPr lang="en-GB" sz="800" b="1"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ctr"/>
                      <a:r>
                        <a:rPr lang="en-GB" sz="800" u="none" strike="noStrike">
                          <a:effectLst/>
                        </a:rPr>
                        <a:t>F81090</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ANGEL LANE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73</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74</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98.6%</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770864315"/>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F81111</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ELSENHAM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29</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13.8%</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2873541578"/>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F81118</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JOHN TASKER HOUSE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27</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57</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47.4%</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139621107"/>
                  </a:ext>
                </a:extLst>
              </a:tr>
              <a:tr h="161981">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F81053</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STANSTED SURGERY</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57</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67</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85.1%</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38771335"/>
                  </a:ext>
                </a:extLst>
              </a:tr>
              <a:tr h="168730">
                <a:tc vMerge="1">
                  <a:txBody>
                    <a:bodyPr/>
                    <a:lstStyle/>
                    <a:p>
                      <a:endParaRPr lang="en-GB"/>
                    </a:p>
                  </a:txBody>
                  <a:tcPr/>
                </a:tc>
                <a:tc vMerge="1">
                  <a:txBody>
                    <a:bodyPr/>
                    <a:lstStyle/>
                    <a:p>
                      <a:endParaRPr lang="en-GB"/>
                    </a:p>
                  </a:txBody>
                  <a:tcPr/>
                </a:tc>
                <a:tc>
                  <a:txBody>
                    <a:bodyPr/>
                    <a:lstStyle/>
                    <a:p>
                      <a:pPr algn="ctr" fontAlgn="ctr"/>
                      <a:r>
                        <a:rPr lang="en-GB" sz="800" u="none" strike="noStrike">
                          <a:effectLst/>
                        </a:rPr>
                        <a:t>F81004</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l" fontAlgn="ctr"/>
                      <a:r>
                        <a:rPr lang="en-GB" sz="800" u="none" strike="noStrike">
                          <a:effectLst/>
                        </a:rPr>
                        <a:t>THE EDEN SURGERIES</a:t>
                      </a:r>
                      <a:endParaRPr lang="en-GB" sz="800" b="0" i="0" u="none" strike="noStrike">
                        <a:solidFill>
                          <a:srgbClr val="000000"/>
                        </a:solidFill>
                        <a:effectLst/>
                        <a:latin typeface="Calibri" panose="020F0502020204030204" pitchFamily="34" charset="0"/>
                      </a:endParaRPr>
                    </a:p>
                  </a:txBody>
                  <a:tcPr marL="5856" marR="5856" marT="5856" marB="0" anchor="ctr"/>
                </a:tc>
                <a:tc>
                  <a:txBody>
                    <a:bodyPr/>
                    <a:lstStyle/>
                    <a:p>
                      <a:pPr algn="ctr" fontAlgn="b"/>
                      <a:r>
                        <a:rPr lang="en-GB" sz="800" u="none" strike="noStrike">
                          <a:effectLst/>
                        </a:rPr>
                        <a:t>23</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33</a:t>
                      </a:r>
                      <a:endParaRPr lang="en-GB" sz="800" b="0" i="0" u="none" strike="noStrike">
                        <a:solidFill>
                          <a:srgbClr val="000000"/>
                        </a:solidFill>
                        <a:effectLst/>
                        <a:latin typeface="Calibri" panose="020F0502020204030204" pitchFamily="34" charset="0"/>
                      </a:endParaRPr>
                    </a:p>
                  </a:txBody>
                  <a:tcPr marL="5856" marR="5856" marT="5856" marB="0" anchor="b"/>
                </a:tc>
                <a:tc>
                  <a:txBody>
                    <a:bodyPr/>
                    <a:lstStyle/>
                    <a:p>
                      <a:pPr algn="ctr" fontAlgn="b"/>
                      <a:r>
                        <a:rPr lang="en-GB" sz="800" u="none" strike="noStrike">
                          <a:effectLst/>
                        </a:rPr>
                        <a:t>69.7%</a:t>
                      </a:r>
                      <a:endParaRPr lang="en-GB" sz="800" b="0" i="0" u="none" strike="noStrike">
                        <a:solidFill>
                          <a:srgbClr val="000000"/>
                        </a:solidFill>
                        <a:effectLst/>
                        <a:latin typeface="Calibri" panose="020F0502020204030204" pitchFamily="34" charset="0"/>
                      </a:endParaRPr>
                    </a:p>
                  </a:txBody>
                  <a:tcPr marL="5856" marR="5856" marT="5856" marB="0" anchor="b"/>
                </a:tc>
                <a:extLst>
                  <a:ext uri="{0D108BD9-81ED-4DB2-BD59-A6C34878D82A}">
                    <a16:rowId xmlns:a16="http://schemas.microsoft.com/office/drawing/2014/main" val="3839348450"/>
                  </a:ext>
                </a:extLst>
              </a:tr>
            </a:tbl>
          </a:graphicData>
        </a:graphic>
      </p:graphicFrame>
    </p:spTree>
    <p:extLst>
      <p:ext uri="{BB962C8B-B14F-4D97-AF65-F5344CB8AC3E}">
        <p14:creationId xmlns:p14="http://schemas.microsoft.com/office/powerpoint/2010/main" val="353051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9084-0DBB-4A27-CBFE-46C7C834F453}"/>
              </a:ext>
            </a:extLst>
          </p:cNvPr>
          <p:cNvSpPr>
            <a:spLocks noGrp="1"/>
          </p:cNvSpPr>
          <p:nvPr>
            <p:ph type="title"/>
          </p:nvPr>
        </p:nvSpPr>
        <p:spPr/>
        <p:txBody>
          <a:bodyPr/>
          <a:lstStyle/>
          <a:p>
            <a:r>
              <a:rPr lang="en-GB"/>
              <a:t>GSF Prognostic Indicator Recorded- ENH by practice </a:t>
            </a:r>
          </a:p>
        </p:txBody>
      </p:sp>
      <p:graphicFrame>
        <p:nvGraphicFramePr>
          <p:cNvPr id="3" name="Table 2">
            <a:extLst>
              <a:ext uri="{FF2B5EF4-FFF2-40B4-BE49-F238E27FC236}">
                <a16:creationId xmlns:a16="http://schemas.microsoft.com/office/drawing/2014/main" id="{B4FDB099-B217-92FC-727F-214C59E6ABA3}"/>
              </a:ext>
            </a:extLst>
          </p:cNvPr>
          <p:cNvGraphicFramePr>
            <a:graphicFrameLocks noGrp="1"/>
          </p:cNvGraphicFramePr>
          <p:nvPr>
            <p:extLst>
              <p:ext uri="{D42A27DB-BD31-4B8C-83A1-F6EECF244321}">
                <p14:modId xmlns:p14="http://schemas.microsoft.com/office/powerpoint/2010/main" val="554951794"/>
              </p:ext>
            </p:extLst>
          </p:nvPr>
        </p:nvGraphicFramePr>
        <p:xfrm>
          <a:off x="603315" y="1128043"/>
          <a:ext cx="9181707" cy="4351334"/>
        </p:xfrm>
        <a:graphic>
          <a:graphicData uri="http://schemas.openxmlformats.org/drawingml/2006/table">
            <a:tbl>
              <a:tblPr>
                <a:tableStyleId>{5DA37D80-6434-44D0-A028-1B22A696006F}</a:tableStyleId>
              </a:tblPr>
              <a:tblGrid>
                <a:gridCol w="1108137">
                  <a:extLst>
                    <a:ext uri="{9D8B030D-6E8A-4147-A177-3AD203B41FA5}">
                      <a16:colId xmlns:a16="http://schemas.microsoft.com/office/drawing/2014/main" val="2348621653"/>
                    </a:ext>
                  </a:extLst>
                </a:gridCol>
                <a:gridCol w="1108137">
                  <a:extLst>
                    <a:ext uri="{9D8B030D-6E8A-4147-A177-3AD203B41FA5}">
                      <a16:colId xmlns:a16="http://schemas.microsoft.com/office/drawing/2014/main" val="2642880294"/>
                    </a:ext>
                  </a:extLst>
                </a:gridCol>
                <a:gridCol w="2508529">
                  <a:extLst>
                    <a:ext uri="{9D8B030D-6E8A-4147-A177-3AD203B41FA5}">
                      <a16:colId xmlns:a16="http://schemas.microsoft.com/office/drawing/2014/main" val="288027901"/>
                    </a:ext>
                  </a:extLst>
                </a:gridCol>
                <a:gridCol w="2508529">
                  <a:extLst>
                    <a:ext uri="{9D8B030D-6E8A-4147-A177-3AD203B41FA5}">
                      <a16:colId xmlns:a16="http://schemas.microsoft.com/office/drawing/2014/main" val="723766942"/>
                    </a:ext>
                  </a:extLst>
                </a:gridCol>
                <a:gridCol w="572334">
                  <a:extLst>
                    <a:ext uri="{9D8B030D-6E8A-4147-A177-3AD203B41FA5}">
                      <a16:colId xmlns:a16="http://schemas.microsoft.com/office/drawing/2014/main" val="2967765367"/>
                    </a:ext>
                  </a:extLst>
                </a:gridCol>
                <a:gridCol w="633223">
                  <a:extLst>
                    <a:ext uri="{9D8B030D-6E8A-4147-A177-3AD203B41FA5}">
                      <a16:colId xmlns:a16="http://schemas.microsoft.com/office/drawing/2014/main" val="3895102627"/>
                    </a:ext>
                  </a:extLst>
                </a:gridCol>
                <a:gridCol w="742818">
                  <a:extLst>
                    <a:ext uri="{9D8B030D-6E8A-4147-A177-3AD203B41FA5}">
                      <a16:colId xmlns:a16="http://schemas.microsoft.com/office/drawing/2014/main" val="3676587715"/>
                    </a:ext>
                  </a:extLst>
                </a:gridCol>
              </a:tblGrid>
              <a:tr h="440919">
                <a:tc>
                  <a:txBody>
                    <a:bodyPr/>
                    <a:lstStyle/>
                    <a:p>
                      <a:pPr algn="ctr" fontAlgn="ctr"/>
                      <a:endParaRPr lang="en-GB" sz="5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PCN</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Code</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Practice</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GSF prognostic indicator recorded</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No. of patients on the EoL register</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a:t>
                      </a:r>
                      <a:endParaRPr lang="en-GB" sz="400" b="1" i="0" u="none" strike="noStrike">
                        <a:solidFill>
                          <a:srgbClr val="000000"/>
                        </a:solidFill>
                        <a:effectLst/>
                        <a:latin typeface="Calibri" panose="020F0502020204030204" pitchFamily="34" charset="0"/>
                      </a:endParaRPr>
                    </a:p>
                  </a:txBody>
                  <a:tcPr marL="3127" marR="3127" marT="3127" marB="0" anchor="ctr"/>
                </a:tc>
                <a:extLst>
                  <a:ext uri="{0D108BD9-81ED-4DB2-BD59-A6C34878D82A}">
                    <a16:rowId xmlns:a16="http://schemas.microsoft.com/office/drawing/2014/main" val="1022777952"/>
                  </a:ext>
                </a:extLst>
              </a:tr>
              <a:tr h="75050">
                <a:tc rowSpan="48">
                  <a:txBody>
                    <a:bodyPr/>
                    <a:lstStyle/>
                    <a:p>
                      <a:pPr algn="ctr" fontAlgn="ctr"/>
                      <a:r>
                        <a:rPr lang="en-GB" sz="900" u="none" strike="noStrike">
                          <a:effectLst/>
                        </a:rPr>
                        <a:t>EAST &amp; NORTH HERTS</a:t>
                      </a:r>
                      <a:endParaRPr lang="en-GB" sz="900" b="1" i="0" u="none" strike="noStrike">
                        <a:solidFill>
                          <a:srgbClr val="000000"/>
                        </a:solidFill>
                        <a:effectLst/>
                        <a:latin typeface="Calibri" panose="020F0502020204030204" pitchFamily="34" charset="0"/>
                      </a:endParaRPr>
                    </a:p>
                  </a:txBody>
                  <a:tcPr marL="3127" marR="3127" marT="3127" marB="0" vert="vert270" anchor="ctr"/>
                </a:tc>
                <a:tc rowSpan="4">
                  <a:txBody>
                    <a:bodyPr/>
                    <a:lstStyle/>
                    <a:p>
                      <a:pPr algn="ctr" fontAlgn="ctr"/>
                      <a:r>
                        <a:rPr lang="en-GB" sz="400" u="none" strike="noStrike">
                          <a:effectLst/>
                        </a:rPr>
                        <a:t>BROXBOURNE ALLIANCE</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E82042</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ABBEY ROAD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11</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12</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91.7%</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3418749841"/>
                  </a:ext>
                </a:extLst>
              </a:tr>
              <a:tr h="12821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E82081</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CUFFLEY AND GOFFS OAK MEDICAL PRACTICE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38</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69</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55.1%</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977516630"/>
                  </a:ext>
                </a:extLst>
              </a:tr>
              <a:tr h="78177">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E82063</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THE MAPLES</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20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40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50.0%</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3983459341"/>
                  </a:ext>
                </a:extLst>
              </a:tr>
              <a:tr h="78177">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E82123</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WARDEN LODGE MEDICAL PRACTICE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19</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71</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26.8%</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85278905"/>
                  </a:ext>
                </a:extLst>
              </a:tr>
              <a:tr h="75050">
                <a:tc vMerge="1">
                  <a:txBody>
                    <a:bodyPr/>
                    <a:lstStyle/>
                    <a:p>
                      <a:endParaRPr lang="en-GB"/>
                    </a:p>
                  </a:txBody>
                  <a:tcPr/>
                </a:tc>
                <a:tc rowSpan="4">
                  <a:txBody>
                    <a:bodyPr/>
                    <a:lstStyle/>
                    <a:p>
                      <a:pPr algn="ctr" fontAlgn="ctr"/>
                      <a:r>
                        <a:rPr lang="en-GB" sz="400" u="none" strike="noStrike">
                          <a:effectLst/>
                        </a:rPr>
                        <a:t>HATFIELD</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E82023</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BURVILL HOUSE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22</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38</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57.9%</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3909870108"/>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E82018</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LISTER HOUSE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15</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46</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32.6%</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3090800002"/>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E82058</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POTTERELLS MEDICAL CENTRE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19</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48</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39.6%</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854023131"/>
                  </a:ext>
                </a:extLst>
              </a:tr>
              <a:tr h="78177">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E82002</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WRAFTON HOUSE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11</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37</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29.7%</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751638276"/>
                  </a:ext>
                </a:extLst>
              </a:tr>
              <a:tr h="75050">
                <a:tc vMerge="1">
                  <a:txBody>
                    <a:bodyPr/>
                    <a:lstStyle/>
                    <a:p>
                      <a:endParaRPr lang="en-GB"/>
                    </a:p>
                  </a:txBody>
                  <a:tcPr/>
                </a:tc>
                <a:tc rowSpan="4">
                  <a:txBody>
                    <a:bodyPr/>
                    <a:lstStyle/>
                    <a:p>
                      <a:pPr algn="ctr" fontAlgn="ctr"/>
                      <a:r>
                        <a:rPr lang="en-GB" sz="400" u="none" strike="noStrike">
                          <a:effectLst/>
                        </a:rPr>
                        <a:t>HERTFORD AND RURALS</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E82007</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HANSCOMBE HOUSE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7</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30.4%</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536901192"/>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E82102</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NEW RIVER HEALTH</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36</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93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38.7%</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812250934"/>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E82024</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WALLACE HOUSE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31</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90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34.4%</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4201422150"/>
                  </a:ext>
                </a:extLst>
              </a:tr>
              <a:tr h="78177">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E82121</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WATTON PLACE CLINIC</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29</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10.3%</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3463667852"/>
                  </a:ext>
                </a:extLst>
              </a:tr>
              <a:tr h="75832">
                <a:tc vMerge="1">
                  <a:txBody>
                    <a:bodyPr/>
                    <a:lstStyle/>
                    <a:p>
                      <a:endParaRPr lang="en-GB"/>
                    </a:p>
                  </a:txBody>
                  <a:tcPr/>
                </a:tc>
                <a:tc rowSpan="4">
                  <a:txBody>
                    <a:bodyPr/>
                    <a:lstStyle/>
                    <a:p>
                      <a:pPr algn="ctr" fontAlgn="ctr"/>
                      <a:r>
                        <a:rPr lang="en-GB" sz="400" u="none" strike="noStrike">
                          <a:effectLst/>
                        </a:rPr>
                        <a:t>HITCHIN AND WHITWELL</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E82053</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BANCROFT MEDICAL CENTRE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132</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222</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59.5%</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264014152"/>
                  </a:ext>
                </a:extLst>
              </a:tr>
              <a:tr h="75832">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E82044</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THE PORTMILL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143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182</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78.6%</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622006199"/>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E82075</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REGAL CHAMBERS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15</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131</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11.5%</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4035216647"/>
                  </a:ext>
                </a:extLst>
              </a:tr>
              <a:tr h="78177">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E82626</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WHITWELL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11</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0.0%</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4290880814"/>
                  </a:ext>
                </a:extLst>
              </a:tr>
              <a:tr h="75050">
                <a:tc vMerge="1">
                  <a:txBody>
                    <a:bodyPr/>
                    <a:lstStyle/>
                    <a:p>
                      <a:endParaRPr lang="en-GB"/>
                    </a:p>
                  </a:txBody>
                  <a:tcPr/>
                </a:tc>
                <a:tc rowSpan="4">
                  <a:txBody>
                    <a:bodyPr/>
                    <a:lstStyle/>
                    <a:p>
                      <a:pPr algn="ctr" fontAlgn="ctr"/>
                      <a:r>
                        <a:rPr lang="en-GB" sz="400" u="none" strike="noStrike">
                          <a:effectLst/>
                        </a:rPr>
                        <a:t>HODDESDON &amp; BROXBOURNE</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E82061</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AMWELL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18</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32</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56.3%</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222780663"/>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E82088</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HAILEY VIEW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23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38</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60.5%</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692083077"/>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E82090</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PARK LANE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16</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24</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66.7%</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533697174"/>
                  </a:ext>
                </a:extLst>
              </a:tr>
              <a:tr h="78177">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E82006</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THE LIMES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21</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47.6%</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3485303689"/>
                  </a:ext>
                </a:extLst>
              </a:tr>
              <a:tr h="75050">
                <a:tc vMerge="1">
                  <a:txBody>
                    <a:bodyPr/>
                    <a:lstStyle/>
                    <a:p>
                      <a:endParaRPr lang="en-GB"/>
                    </a:p>
                  </a:txBody>
                  <a:tcPr/>
                </a:tc>
                <a:tc rowSpan="6">
                  <a:txBody>
                    <a:bodyPr/>
                    <a:lstStyle/>
                    <a:p>
                      <a:pPr algn="ctr" fontAlgn="ctr"/>
                      <a:r>
                        <a:rPr lang="en-GB" sz="400" u="none" strike="noStrike">
                          <a:effectLst/>
                        </a:rPr>
                        <a:t>ICKNIELD</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D81047</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ASHWELL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27</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0.0%</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313711607"/>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E82082</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BIRCHWOOD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103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145</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71.0%</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514747945"/>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E82099</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THE BALDOCK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18</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74</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24.3%</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611963945"/>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E82661</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THE GARDEN CITY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34</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8.8%</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205744651"/>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E82008</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THE NEVELLS ROAD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20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46</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43.5%</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559237849"/>
                  </a:ext>
                </a:extLst>
              </a:tr>
              <a:tr h="78177">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E82104</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THE SOLLERSHOTT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24</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12.5%</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813114680"/>
                  </a:ext>
                </a:extLst>
              </a:tr>
              <a:tr h="75050">
                <a:tc vMerge="1">
                  <a:txBody>
                    <a:bodyPr/>
                    <a:lstStyle/>
                    <a:p>
                      <a:endParaRPr lang="en-GB"/>
                    </a:p>
                  </a:txBody>
                  <a:tcPr/>
                </a:tc>
                <a:tc rowSpan="4">
                  <a:txBody>
                    <a:bodyPr/>
                    <a:lstStyle/>
                    <a:p>
                      <a:pPr algn="ctr" fontAlgn="ctr"/>
                      <a:r>
                        <a:rPr lang="en-GB" sz="400" u="none" strike="noStrike">
                          <a:effectLst/>
                        </a:rPr>
                        <a:t>LEA VALLEY HEALTH</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E82079</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CROMWELL MEDICAL CENTRE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16</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22</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72.7%</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843014427"/>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E82133</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HIGH STREET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15</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20.0%</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450648569"/>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E82638</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STANHOPE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5</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45</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11.1%</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4067957077"/>
                  </a:ext>
                </a:extLst>
              </a:tr>
              <a:tr h="78177">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E82115</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STOCKWELL LODGE MED.CTR.</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19</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36</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52.8%</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3191352591"/>
                  </a:ext>
                </a:extLst>
              </a:tr>
              <a:tr h="75050">
                <a:tc vMerge="1">
                  <a:txBody>
                    <a:bodyPr/>
                    <a:lstStyle/>
                    <a:p>
                      <a:endParaRPr lang="en-GB"/>
                    </a:p>
                  </a:txBody>
                  <a:tcPr/>
                </a:tc>
                <a:tc rowSpan="2">
                  <a:txBody>
                    <a:bodyPr/>
                    <a:lstStyle/>
                    <a:p>
                      <a:pPr algn="ctr" fontAlgn="ctr"/>
                      <a:r>
                        <a:rPr lang="en-GB" sz="400" u="none" strike="noStrike">
                          <a:effectLst/>
                        </a:rPr>
                        <a:t>STEVENAGE NORTH</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E82005</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STANMORE MEDICAL GROUP</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105</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216</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48.6%</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055418862"/>
                  </a:ext>
                </a:extLst>
              </a:tr>
              <a:tr h="12821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E82111</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THE SYMONDS GREEN HEALTH CENTRE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18</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32</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56.3%</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737294519"/>
                  </a:ext>
                </a:extLst>
              </a:tr>
              <a:tr h="75050">
                <a:tc vMerge="1">
                  <a:txBody>
                    <a:bodyPr/>
                    <a:lstStyle/>
                    <a:p>
                      <a:endParaRPr lang="en-GB"/>
                    </a:p>
                  </a:txBody>
                  <a:tcPr/>
                </a:tc>
                <a:tc rowSpan="4">
                  <a:txBody>
                    <a:bodyPr/>
                    <a:lstStyle/>
                    <a:p>
                      <a:pPr algn="ctr" fontAlgn="ctr"/>
                      <a:r>
                        <a:rPr lang="en-GB" sz="400" u="none" strike="noStrike">
                          <a:effectLst/>
                        </a:rPr>
                        <a:t>STEVENAGE SOUTH</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E82093</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BEDWELL MEDICAL CENTRE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98</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114</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86.0%</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3838189960"/>
                  </a:ext>
                </a:extLst>
              </a:tr>
              <a:tr h="12821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E82086</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KING GEORGE &amp; MANOR HOUSE SURGERIES</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36</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71</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50.7%</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992464777"/>
                  </a:ext>
                </a:extLst>
              </a:tr>
              <a:tr h="12821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E82035</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KNEBWORTH &amp; MARYMEAD PRACTICE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63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20.6%</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828221974"/>
                  </a:ext>
                </a:extLst>
              </a:tr>
              <a:tr h="78177">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E82056</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SHEPHALL HEALTH CENTRE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31</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35</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88.6%</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776775852"/>
                  </a:ext>
                </a:extLst>
              </a:tr>
              <a:tr h="78177">
                <a:tc vMerge="1">
                  <a:txBody>
                    <a:bodyPr/>
                    <a:lstStyle/>
                    <a:p>
                      <a:endParaRPr lang="en-GB"/>
                    </a:p>
                  </a:txBody>
                  <a:tcPr/>
                </a:tc>
                <a:tc rowSpan="5">
                  <a:txBody>
                    <a:bodyPr/>
                    <a:lstStyle/>
                    <a:p>
                      <a:pPr algn="ctr" fontAlgn="ctr"/>
                      <a:r>
                        <a:rPr lang="en-GB" sz="400" u="none" strike="noStrike">
                          <a:effectLst/>
                        </a:rPr>
                        <a:t>STORT VALLEY &amp; VILLAGES</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E82100</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CENTRAL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20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57</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35.1%</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340308860"/>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E82067</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CHURCH STREET PARTNERSHIP</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62</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53.2%</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604425259"/>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E82654</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HELIX MEDICAL CENTRE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4</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6</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66.7%</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576352456"/>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E82021</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MUCH HADHAM HEALTH CENTRE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80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98</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81.6%</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3753043919"/>
                  </a:ext>
                </a:extLst>
              </a:tr>
              <a:tr h="78177">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E82074</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SOUTH STREET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35</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72</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48.6%</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3630187739"/>
                  </a:ext>
                </a:extLst>
              </a:tr>
              <a:tr h="75050">
                <a:tc vMerge="1">
                  <a:txBody>
                    <a:bodyPr/>
                    <a:lstStyle/>
                    <a:p>
                      <a:endParaRPr lang="en-GB"/>
                    </a:p>
                  </a:txBody>
                  <a:tcPr/>
                </a:tc>
                <a:tc rowSpan="2">
                  <a:txBody>
                    <a:bodyPr/>
                    <a:lstStyle/>
                    <a:p>
                      <a:pPr algn="ctr" fontAlgn="ctr"/>
                      <a:r>
                        <a:rPr lang="en-GB" sz="400" u="none" strike="noStrike">
                          <a:effectLst/>
                        </a:rPr>
                        <a:t>WARE AND RURALS</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E82092</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DOLPHIN HOUSE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141</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184</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76.6%</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260170223"/>
                  </a:ext>
                </a:extLst>
              </a:tr>
              <a:tr h="12821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E82038</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THE BUNTINGFORD &amp; PUCKERIDGE MED PRAC.</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3</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58</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5.2%</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3576139756"/>
                  </a:ext>
                </a:extLst>
              </a:tr>
              <a:tr h="75050">
                <a:tc vMerge="1">
                  <a:txBody>
                    <a:bodyPr/>
                    <a:lstStyle/>
                    <a:p>
                      <a:endParaRPr lang="en-GB"/>
                    </a:p>
                  </a:txBody>
                  <a:tcPr/>
                </a:tc>
                <a:tc rowSpan="4">
                  <a:txBody>
                    <a:bodyPr/>
                    <a:lstStyle/>
                    <a:p>
                      <a:pPr algn="ctr" fontAlgn="ctr"/>
                      <a:r>
                        <a:rPr lang="en-GB" sz="400" u="none" strike="noStrike">
                          <a:effectLst/>
                        </a:rPr>
                        <a:t>WELWYN GARDEN CITY A</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E82062</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HALL GROVE GROUP PRACTICE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76</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100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76.0%</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950708985"/>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E82040</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PEARTREE LANE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40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64</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62.5%</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592708514"/>
                  </a:ext>
                </a:extLst>
              </a:tr>
              <a:tr h="75050">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Y02639</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SPRING HOUSE HEALTH</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12</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34</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35.3%</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2727977594"/>
                  </a:ext>
                </a:extLst>
              </a:tr>
              <a:tr h="78177">
                <a:tc vMerge="1">
                  <a:txBody>
                    <a:bodyPr/>
                    <a:lstStyle/>
                    <a:p>
                      <a:endParaRPr lang="en-GB"/>
                    </a:p>
                  </a:txBody>
                  <a:tcPr/>
                </a:tc>
                <a:tc vMerge="1">
                  <a:txBody>
                    <a:bodyPr/>
                    <a:lstStyle/>
                    <a:p>
                      <a:endParaRPr lang="en-GB"/>
                    </a:p>
                  </a:txBody>
                  <a:tcPr/>
                </a:tc>
                <a:tc>
                  <a:txBody>
                    <a:bodyPr/>
                    <a:lstStyle/>
                    <a:p>
                      <a:pPr algn="ctr" fontAlgn="ctr"/>
                      <a:r>
                        <a:rPr lang="en-GB" sz="400" u="none" strike="noStrike">
                          <a:effectLst/>
                        </a:rPr>
                        <a:t>E82041</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THE GARDEN CITY PRACTICE</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20</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45</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44.4%</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635532528"/>
                  </a:ext>
                </a:extLst>
              </a:tr>
              <a:tr h="78177">
                <a:tc vMerge="1">
                  <a:txBody>
                    <a:bodyPr/>
                    <a:lstStyle/>
                    <a:p>
                      <a:endParaRPr lang="en-GB"/>
                    </a:p>
                  </a:txBody>
                  <a:tcPr/>
                </a:tc>
                <a:tc>
                  <a:txBody>
                    <a:bodyPr/>
                    <a:lstStyle/>
                    <a:p>
                      <a:pPr algn="ctr" fontAlgn="ctr"/>
                      <a:r>
                        <a:rPr lang="en-GB" sz="400" u="none" strike="noStrike">
                          <a:effectLst/>
                        </a:rPr>
                        <a:t>Unallocated</a:t>
                      </a:r>
                      <a:endParaRPr lang="en-GB" sz="400" b="1"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ctr"/>
                      <a:r>
                        <a:rPr lang="en-GB" sz="400" u="none" strike="noStrike">
                          <a:effectLst/>
                        </a:rPr>
                        <a:t>E82019</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l" fontAlgn="ctr"/>
                      <a:r>
                        <a:rPr lang="en-GB" sz="400" u="none" strike="noStrike">
                          <a:effectLst/>
                        </a:rPr>
                        <a:t>BRIDGE COTTAGE SURGERY</a:t>
                      </a:r>
                      <a:endParaRPr lang="en-GB" sz="400" b="0" i="0" u="none" strike="noStrike">
                        <a:solidFill>
                          <a:srgbClr val="000000"/>
                        </a:solidFill>
                        <a:effectLst/>
                        <a:latin typeface="Calibri" panose="020F0502020204030204" pitchFamily="34" charset="0"/>
                      </a:endParaRPr>
                    </a:p>
                  </a:txBody>
                  <a:tcPr marL="3127" marR="3127" marT="3127" marB="0" anchor="ctr"/>
                </a:tc>
                <a:tc>
                  <a:txBody>
                    <a:bodyPr/>
                    <a:lstStyle/>
                    <a:p>
                      <a:pPr algn="ctr" fontAlgn="b"/>
                      <a:r>
                        <a:rPr lang="en-GB" sz="400" u="none" strike="noStrike">
                          <a:effectLst/>
                        </a:rPr>
                        <a:t>41</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114</a:t>
                      </a:r>
                      <a:endParaRPr lang="en-GB" sz="400" b="0" i="0" u="none" strike="noStrike">
                        <a:solidFill>
                          <a:srgbClr val="000000"/>
                        </a:solidFill>
                        <a:effectLst/>
                        <a:latin typeface="Calibri" panose="020F0502020204030204" pitchFamily="34" charset="0"/>
                      </a:endParaRPr>
                    </a:p>
                  </a:txBody>
                  <a:tcPr marL="3127" marR="3127" marT="3127" marB="0" anchor="b"/>
                </a:tc>
                <a:tc>
                  <a:txBody>
                    <a:bodyPr/>
                    <a:lstStyle/>
                    <a:p>
                      <a:pPr algn="ctr" fontAlgn="b"/>
                      <a:r>
                        <a:rPr lang="en-GB" sz="400" u="none" strike="noStrike">
                          <a:effectLst/>
                        </a:rPr>
                        <a:t>36.0%</a:t>
                      </a:r>
                      <a:endParaRPr lang="en-GB" sz="400" b="0" i="0" u="none" strike="noStrike">
                        <a:solidFill>
                          <a:srgbClr val="000000"/>
                        </a:solidFill>
                        <a:effectLst/>
                        <a:latin typeface="Calibri" panose="020F0502020204030204" pitchFamily="34" charset="0"/>
                      </a:endParaRPr>
                    </a:p>
                  </a:txBody>
                  <a:tcPr marL="3127" marR="3127" marT="3127" marB="0" anchor="b"/>
                </a:tc>
                <a:extLst>
                  <a:ext uri="{0D108BD9-81ED-4DB2-BD59-A6C34878D82A}">
                    <a16:rowId xmlns:a16="http://schemas.microsoft.com/office/drawing/2014/main" val="1980693430"/>
                  </a:ext>
                </a:extLst>
              </a:tr>
            </a:tbl>
          </a:graphicData>
        </a:graphic>
      </p:graphicFrame>
    </p:spTree>
    <p:extLst>
      <p:ext uri="{BB962C8B-B14F-4D97-AF65-F5344CB8AC3E}">
        <p14:creationId xmlns:p14="http://schemas.microsoft.com/office/powerpoint/2010/main" val="42096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E45A-91D3-EDFA-7092-0E01ECBFD7A3}"/>
              </a:ext>
            </a:extLst>
          </p:cNvPr>
          <p:cNvSpPr>
            <a:spLocks noGrp="1"/>
          </p:cNvSpPr>
          <p:nvPr>
            <p:ph type="ctrTitle"/>
          </p:nvPr>
        </p:nvSpPr>
        <p:spPr/>
        <p:txBody>
          <a:bodyPr>
            <a:normAutofit/>
          </a:bodyPr>
          <a:lstStyle/>
          <a:p>
            <a:r>
              <a:rPr lang="en-GB" sz="3600"/>
              <a:t>1. Identification</a:t>
            </a:r>
          </a:p>
        </p:txBody>
      </p:sp>
      <p:sp>
        <p:nvSpPr>
          <p:cNvPr id="3" name="Subtitle 2">
            <a:extLst>
              <a:ext uri="{FF2B5EF4-FFF2-40B4-BE49-F238E27FC236}">
                <a16:creationId xmlns:a16="http://schemas.microsoft.com/office/drawing/2014/main" id="{3E45BDA2-21C7-572E-AF8D-AF2130EFA71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3605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4266-3C9F-0084-0D7C-F80240BB12DA}"/>
              </a:ext>
            </a:extLst>
          </p:cNvPr>
          <p:cNvSpPr>
            <a:spLocks noGrp="1"/>
          </p:cNvSpPr>
          <p:nvPr>
            <p:ph type="title"/>
          </p:nvPr>
        </p:nvSpPr>
        <p:spPr/>
        <p:txBody>
          <a:bodyPr/>
          <a:lstStyle/>
          <a:p>
            <a:r>
              <a:rPr lang="en-GB"/>
              <a:t>Identification: Summary </a:t>
            </a:r>
          </a:p>
        </p:txBody>
      </p:sp>
      <p:sp>
        <p:nvSpPr>
          <p:cNvPr id="3" name="Content Placeholder 2">
            <a:extLst>
              <a:ext uri="{FF2B5EF4-FFF2-40B4-BE49-F238E27FC236}">
                <a16:creationId xmlns:a16="http://schemas.microsoft.com/office/drawing/2014/main" id="{A4F84939-2452-512B-FF62-C4090CDE17C6}"/>
              </a:ext>
            </a:extLst>
          </p:cNvPr>
          <p:cNvSpPr>
            <a:spLocks noGrp="1"/>
          </p:cNvSpPr>
          <p:nvPr>
            <p:ph idx="1"/>
          </p:nvPr>
        </p:nvSpPr>
        <p:spPr>
          <a:xfrm>
            <a:off x="453600" y="1197205"/>
            <a:ext cx="11368102" cy="4553146"/>
          </a:xfrm>
        </p:spPr>
        <p:txBody>
          <a:bodyPr>
            <a:normAutofit lnSpcReduction="10000"/>
          </a:bodyPr>
          <a:lstStyle/>
          <a:p>
            <a:r>
              <a:rPr lang="en-GB">
                <a:latin typeface="+mn-lt"/>
              </a:rPr>
              <a:t>HWE has a lower percentage of patients recorded as being in need of palliative care/support (0.43%) when compared to the England mean (0.46%). This suggests there is further work needed to identify and record people as being end of life, including using the surprise question and assessing for signs of clinical deterioration as part of routine care. </a:t>
            </a:r>
          </a:p>
          <a:p>
            <a:r>
              <a:rPr lang="en-GB">
                <a:latin typeface="+mn-lt"/>
              </a:rPr>
              <a:t>The number of patients needing palliative care/support across both HWE and the rest of the country is rising though there has been a reduction in the most recent year in HWE. </a:t>
            </a:r>
          </a:p>
          <a:p>
            <a:r>
              <a:rPr lang="en-GB">
                <a:latin typeface="+mn-lt"/>
              </a:rPr>
              <a:t>All places are below the proportion of the population who are expected to die within a one year period (1%) suggesting under-detection of people who are in the last year of life. </a:t>
            </a:r>
          </a:p>
          <a:p>
            <a:r>
              <a:rPr lang="en-GB" sz="1400">
                <a:latin typeface="+mn-lt"/>
              </a:rPr>
              <a:t>ENH has the highest volume of patients on the EOL register (3150), followed by SWH (2283), then WE (1727). In SWH </a:t>
            </a:r>
            <a:r>
              <a:rPr lang="en-GB">
                <a:latin typeface="+mn-lt"/>
              </a:rPr>
              <a:t>a recommendation is that information on people cared for in community services is shared with practices and entered into the clinical record to ensure coordinated care and that all care providers are aware of the end of life status, regardless of where that care is administered. </a:t>
            </a:r>
            <a:endParaRPr lang="en-GB" sz="1400">
              <a:latin typeface="+mn-lt"/>
            </a:endParaRPr>
          </a:p>
          <a:p>
            <a:r>
              <a:rPr lang="en-GB">
                <a:latin typeface="+mn-lt"/>
              </a:rPr>
              <a:t>In HWE, there is good recording of GSF status for people with end-stage chronic diseases but many of these are likely to be recorded as GSF Blue. </a:t>
            </a:r>
          </a:p>
          <a:p>
            <a:endParaRPr lang="en-GB">
              <a:latin typeface="+mn-lt"/>
            </a:endParaRPr>
          </a:p>
          <a:p>
            <a:r>
              <a:rPr lang="en-GB">
                <a:latin typeface="+mn-lt"/>
              </a:rPr>
              <a:t>Since October 2022, general practice has received additional funding to proactively review and identify people with advanced/end stage long term conditions who are not on the end of life register or do not have a GSF status. It is anticipated that this will support the identification of people who will benefit from palliative care and advance care planning. </a:t>
            </a:r>
          </a:p>
          <a:p>
            <a:r>
              <a:rPr lang="en-GB">
                <a:latin typeface="+mn-lt"/>
              </a:rPr>
              <a:t>Target groups for proactive identification of people is focused on end stage heart failure, COPD, CKD and severe frailty. </a:t>
            </a:r>
          </a:p>
          <a:p>
            <a:endParaRPr lang="en-GB">
              <a:latin typeface="+mn-lt"/>
            </a:endParaRPr>
          </a:p>
        </p:txBody>
      </p:sp>
    </p:spTree>
    <p:extLst>
      <p:ext uri="{BB962C8B-B14F-4D97-AF65-F5344CB8AC3E}">
        <p14:creationId xmlns:p14="http://schemas.microsoft.com/office/powerpoint/2010/main" val="383974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A33D4-CB35-6153-C67F-9D97ADC3EB64}"/>
              </a:ext>
            </a:extLst>
          </p:cNvPr>
          <p:cNvSpPr>
            <a:spLocks noGrp="1"/>
          </p:cNvSpPr>
          <p:nvPr>
            <p:ph type="title"/>
          </p:nvPr>
        </p:nvSpPr>
        <p:spPr/>
        <p:txBody>
          <a:bodyPr/>
          <a:lstStyle/>
          <a:p>
            <a:r>
              <a:rPr lang="en-GB"/>
              <a:t>Identification: Patients in need of palliative care/support</a:t>
            </a:r>
          </a:p>
        </p:txBody>
      </p:sp>
      <p:sp>
        <p:nvSpPr>
          <p:cNvPr id="5" name="TextBox 4">
            <a:extLst>
              <a:ext uri="{FF2B5EF4-FFF2-40B4-BE49-F238E27FC236}">
                <a16:creationId xmlns:a16="http://schemas.microsoft.com/office/drawing/2014/main" id="{E40DA5A2-AC34-4FAB-83AC-92DD06FF199D}"/>
              </a:ext>
            </a:extLst>
          </p:cNvPr>
          <p:cNvSpPr txBox="1"/>
          <p:nvPr/>
        </p:nvSpPr>
        <p:spPr>
          <a:xfrm>
            <a:off x="687079" y="4237729"/>
            <a:ext cx="5599902" cy="307777"/>
          </a:xfrm>
          <a:prstGeom prst="rect">
            <a:avLst/>
          </a:prstGeom>
          <a:noFill/>
          <a:ln>
            <a:solidFill>
              <a:schemeClr val="tx1"/>
            </a:solidFill>
          </a:ln>
        </p:spPr>
        <p:txBody>
          <a:bodyPr wrap="square" rtlCol="0">
            <a:spAutoFit/>
          </a:bodyPr>
          <a:lstStyle/>
          <a:p>
            <a:r>
              <a:rPr lang="en-GB" sz="1400"/>
              <a:t>Source: QOF Data, 2021/22</a:t>
            </a:r>
          </a:p>
        </p:txBody>
      </p:sp>
      <p:sp>
        <p:nvSpPr>
          <p:cNvPr id="4" name="TextBox 3">
            <a:extLst>
              <a:ext uri="{FF2B5EF4-FFF2-40B4-BE49-F238E27FC236}">
                <a16:creationId xmlns:a16="http://schemas.microsoft.com/office/drawing/2014/main" id="{A0F4432F-A82A-99E1-4B82-CA37789BA820}"/>
              </a:ext>
            </a:extLst>
          </p:cNvPr>
          <p:cNvSpPr txBox="1"/>
          <p:nvPr/>
        </p:nvSpPr>
        <p:spPr>
          <a:xfrm>
            <a:off x="6520461" y="1027906"/>
            <a:ext cx="5400194" cy="3539430"/>
          </a:xfrm>
          <a:prstGeom prst="rect">
            <a:avLst/>
          </a:prstGeom>
          <a:noFill/>
        </p:spPr>
        <p:txBody>
          <a:bodyPr wrap="square" rtlCol="0">
            <a:spAutoFit/>
          </a:bodyPr>
          <a:lstStyle/>
          <a:p>
            <a:pPr marL="285750" indent="-285750">
              <a:buFont typeface="Arial" panose="020B0604020202020204" pitchFamily="34" charset="0"/>
              <a:buChar char="•"/>
            </a:pPr>
            <a:r>
              <a:rPr lang="en-GB" sz="1600"/>
              <a:t>Prevalence figures from QOF registers (21/22 data) show that HWE has a lower percentage of patients on the palliative care/End of Life register (0.43%) when compared to the England mean (0.46%). This equates to 6,900 people. </a:t>
            </a:r>
          </a:p>
          <a:p>
            <a:pPr marL="285750" indent="-285750">
              <a:buFont typeface="Arial" panose="020B0604020202020204" pitchFamily="34" charset="0"/>
              <a:buChar char="•"/>
            </a:pPr>
            <a:r>
              <a:rPr lang="en-GB" sz="1600"/>
              <a:t>SWH has the lowest percentage of patients on the register (0.33%) whereas WE and ENH are higher than the national average (0.49% and 0.50% respectively 0.46%). Lower prevalence in SWH may be due to local services that are delivered by community providers. </a:t>
            </a:r>
          </a:p>
          <a:p>
            <a:pPr marL="285750" indent="-285750">
              <a:buFont typeface="Arial" panose="020B0604020202020204" pitchFamily="34" charset="0"/>
              <a:buChar char="•"/>
            </a:pPr>
            <a:r>
              <a:rPr lang="en-GB" sz="1600"/>
              <a:t>Across the ICS and in all three Places, prevalence is below the 1% of the population estimated to be end of life. This means there is room for improving identification of people who may be nearing end of life and have palliative care needs.</a:t>
            </a:r>
          </a:p>
        </p:txBody>
      </p:sp>
      <p:graphicFrame>
        <p:nvGraphicFramePr>
          <p:cNvPr id="6" name="Chart 5">
            <a:extLst>
              <a:ext uri="{FF2B5EF4-FFF2-40B4-BE49-F238E27FC236}">
                <a16:creationId xmlns:a16="http://schemas.microsoft.com/office/drawing/2014/main" id="{5D38E46F-8510-221A-45BB-5A65BB59D8EF}"/>
              </a:ext>
            </a:extLst>
          </p:cNvPr>
          <p:cNvGraphicFramePr>
            <a:graphicFrameLocks/>
          </p:cNvGraphicFramePr>
          <p:nvPr>
            <p:extLst>
              <p:ext uri="{D42A27DB-BD31-4B8C-83A1-F6EECF244321}">
                <p14:modId xmlns:p14="http://schemas.microsoft.com/office/powerpoint/2010/main" val="2577525062"/>
              </p:ext>
            </p:extLst>
          </p:nvPr>
        </p:nvGraphicFramePr>
        <p:xfrm>
          <a:off x="687079" y="905548"/>
          <a:ext cx="5599902" cy="33321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C193DD5-65CE-1DCE-BA23-672ABB4F7305}"/>
              </a:ext>
            </a:extLst>
          </p:cNvPr>
          <p:cNvSpPr txBox="1"/>
          <p:nvPr/>
        </p:nvSpPr>
        <p:spPr>
          <a:xfrm>
            <a:off x="453600" y="4545506"/>
            <a:ext cx="11368102" cy="1077218"/>
          </a:xfrm>
          <a:prstGeom prst="rect">
            <a:avLst/>
          </a:prstGeom>
          <a:noFill/>
        </p:spPr>
        <p:txBody>
          <a:bodyPr wrap="square" rtlCol="0">
            <a:spAutoFit/>
          </a:bodyPr>
          <a:lstStyle/>
          <a:p>
            <a:pPr marL="285750" indent="-285750">
              <a:buFont typeface="Arial" panose="020B0604020202020204" pitchFamily="34" charset="0"/>
              <a:buChar char="•"/>
            </a:pPr>
            <a:r>
              <a:rPr lang="en-GB" sz="1600"/>
              <a:t>Up to date data from Ardens Manager, shows that </a:t>
            </a:r>
            <a:r>
              <a:rPr lang="en-GB" sz="1600" b="1"/>
              <a:t>the current EOL register in HWE is now 9146</a:t>
            </a:r>
            <a:r>
              <a:rPr lang="en-GB" sz="1600"/>
              <a:t>, representing a relative increase of 33% compared to 21/22 (note this is unvalidated data). The increase has primarily been seen in ENH (from 3093 to 4790) and WE (from 1576 to 2215). </a:t>
            </a:r>
            <a:r>
              <a:rPr lang="en-GB" sz="1600" b="1"/>
              <a:t>SWH continues to have a low number </a:t>
            </a:r>
            <a:r>
              <a:rPr lang="en-GB" sz="1600"/>
              <a:t>of people on the EOL register (2638) and presents a significant opportunity for improvement. </a:t>
            </a:r>
          </a:p>
        </p:txBody>
      </p:sp>
    </p:spTree>
    <p:extLst>
      <p:ext uri="{BB962C8B-B14F-4D97-AF65-F5344CB8AC3E}">
        <p14:creationId xmlns:p14="http://schemas.microsoft.com/office/powerpoint/2010/main" val="428363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7DEF-81FD-CD6E-EF5A-BDE328E4DA04}"/>
              </a:ext>
            </a:extLst>
          </p:cNvPr>
          <p:cNvSpPr>
            <a:spLocks noGrp="1"/>
          </p:cNvSpPr>
          <p:nvPr>
            <p:ph type="title"/>
          </p:nvPr>
        </p:nvSpPr>
        <p:spPr/>
        <p:txBody>
          <a:bodyPr/>
          <a:lstStyle/>
          <a:p>
            <a:r>
              <a:rPr lang="en-GB"/>
              <a:t>Identification: Patients in need of palliative care/support</a:t>
            </a:r>
          </a:p>
        </p:txBody>
      </p:sp>
      <p:pic>
        <p:nvPicPr>
          <p:cNvPr id="6" name="Picture 5">
            <a:extLst>
              <a:ext uri="{FF2B5EF4-FFF2-40B4-BE49-F238E27FC236}">
                <a16:creationId xmlns:a16="http://schemas.microsoft.com/office/drawing/2014/main" id="{E936B4A9-F7FF-9E3E-2AB7-CB63406C73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682" y="5375762"/>
            <a:ext cx="3767411" cy="357492"/>
          </a:xfrm>
          <a:prstGeom prst="rect">
            <a:avLst/>
          </a:prstGeom>
        </p:spPr>
      </p:pic>
      <p:sp>
        <p:nvSpPr>
          <p:cNvPr id="7" name="TextBox 6">
            <a:extLst>
              <a:ext uri="{FF2B5EF4-FFF2-40B4-BE49-F238E27FC236}">
                <a16:creationId xmlns:a16="http://schemas.microsoft.com/office/drawing/2014/main" id="{2E8AA012-1143-2875-C350-282EE1FEF080}"/>
              </a:ext>
            </a:extLst>
          </p:cNvPr>
          <p:cNvSpPr txBox="1"/>
          <p:nvPr/>
        </p:nvSpPr>
        <p:spPr>
          <a:xfrm>
            <a:off x="1663017" y="5613397"/>
            <a:ext cx="5747657" cy="307777"/>
          </a:xfrm>
          <a:prstGeom prst="rect">
            <a:avLst/>
          </a:prstGeom>
          <a:noFill/>
        </p:spPr>
        <p:txBody>
          <a:bodyPr wrap="square" rtlCol="0">
            <a:spAutoFit/>
          </a:bodyPr>
          <a:lstStyle/>
          <a:p>
            <a:r>
              <a:rPr lang="en-GB" sz="1400"/>
              <a:t>Source: Fingertips 2009-22</a:t>
            </a:r>
          </a:p>
        </p:txBody>
      </p:sp>
      <p:sp>
        <p:nvSpPr>
          <p:cNvPr id="3" name="TextBox 2">
            <a:extLst>
              <a:ext uri="{FF2B5EF4-FFF2-40B4-BE49-F238E27FC236}">
                <a16:creationId xmlns:a16="http://schemas.microsoft.com/office/drawing/2014/main" id="{5899FE43-D577-8387-9D12-C0F5358B2B1B}"/>
              </a:ext>
            </a:extLst>
          </p:cNvPr>
          <p:cNvSpPr txBox="1"/>
          <p:nvPr/>
        </p:nvSpPr>
        <p:spPr>
          <a:xfrm>
            <a:off x="7111943" y="1690688"/>
            <a:ext cx="4354192" cy="3416320"/>
          </a:xfrm>
          <a:prstGeom prst="rect">
            <a:avLst/>
          </a:prstGeom>
          <a:noFill/>
        </p:spPr>
        <p:txBody>
          <a:bodyPr wrap="square" rtlCol="0">
            <a:spAutoFit/>
          </a:bodyPr>
          <a:lstStyle/>
          <a:p>
            <a:pPr marL="285750" indent="-285750">
              <a:buFont typeface="Arial" panose="020B0604020202020204" pitchFamily="34" charset="0"/>
              <a:buChar char="•"/>
            </a:pPr>
            <a:r>
              <a:rPr lang="en-GB"/>
              <a:t>Nationally, the proportion of patients needing palliative care/support has been rising, as expected with an ageing population. </a:t>
            </a:r>
          </a:p>
          <a:p>
            <a:pPr marL="285750" indent="-285750">
              <a:buFont typeface="Arial" panose="020B0604020202020204" pitchFamily="34" charset="0"/>
              <a:buChar char="•"/>
            </a:pPr>
            <a:r>
              <a:rPr lang="en-GB"/>
              <a:t>However, for the two most recent years HWE prevalence has declined and is now statistically significantly lower than the national average. </a:t>
            </a:r>
          </a:p>
          <a:p>
            <a:pPr marL="285750" indent="-285750">
              <a:buFont typeface="Arial" panose="020B0604020202020204" pitchFamily="34" charset="0"/>
              <a:buChar char="•"/>
            </a:pPr>
            <a:r>
              <a:rPr lang="en-GB"/>
              <a:t>This suggests that there is further opportunity to identify people who are in their last year of life or requiring palliative care support. </a:t>
            </a:r>
          </a:p>
        </p:txBody>
      </p:sp>
      <p:pic>
        <p:nvPicPr>
          <p:cNvPr id="8" name="Picture 7" descr="A graph of a number of patients&#10;&#10;Description automatically generated">
            <a:extLst>
              <a:ext uri="{FF2B5EF4-FFF2-40B4-BE49-F238E27FC236}">
                <a16:creationId xmlns:a16="http://schemas.microsoft.com/office/drawing/2014/main" id="{9D4CFE89-DB9A-D63E-A230-A3F3CB37F1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865" y="1180472"/>
            <a:ext cx="5832049" cy="4374036"/>
          </a:xfrm>
          <a:prstGeom prst="rect">
            <a:avLst/>
          </a:prstGeom>
          <a:ln>
            <a:solidFill>
              <a:schemeClr val="tx1"/>
            </a:solidFill>
          </a:ln>
        </p:spPr>
      </p:pic>
    </p:spTree>
    <p:extLst>
      <p:ext uri="{BB962C8B-B14F-4D97-AF65-F5344CB8AC3E}">
        <p14:creationId xmlns:p14="http://schemas.microsoft.com/office/powerpoint/2010/main" val="2481198491"/>
      </p:ext>
    </p:extLst>
  </p:cSld>
  <p:clrMapOvr>
    <a:masterClrMapping/>
  </p:clrMapOvr>
</p:sld>
</file>

<file path=ppt/theme/theme1.xml><?xml version="1.0" encoding="utf-8"?>
<a:theme xmlns:a="http://schemas.openxmlformats.org/drawingml/2006/main" name="1_Office Theme">
  <a:themeElements>
    <a:clrScheme name="HWEICS">
      <a:dk1>
        <a:srgbClr val="000000"/>
      </a:dk1>
      <a:lt1>
        <a:srgbClr val="FFFFFF"/>
      </a:lt1>
      <a:dk2>
        <a:srgbClr val="007265"/>
      </a:dk2>
      <a:lt2>
        <a:srgbClr val="E7E6E6"/>
      </a:lt2>
      <a:accent1>
        <a:srgbClr val="FF504E"/>
      </a:accent1>
      <a:accent2>
        <a:srgbClr val="009CD8"/>
      </a:accent2>
      <a:accent3>
        <a:srgbClr val="70309F"/>
      </a:accent3>
      <a:accent4>
        <a:srgbClr val="F46403"/>
      </a:accent4>
      <a:accent5>
        <a:srgbClr val="AE2572"/>
      </a:accent5>
      <a:accent6>
        <a:srgbClr val="FEC000"/>
      </a:accent6>
      <a:hlink>
        <a:srgbClr val="00B2F6"/>
      </a:hlink>
      <a:folHlink>
        <a:srgbClr val="E330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 powerpoint template.pptx" id="{71F6E30A-6802-4A81-B5DE-8C19CF3F3814}" vid="{9F3779AB-1ABA-48D6-BB30-5ABA3FF89286}"/>
    </a:ext>
  </a:extLst>
</a:theme>
</file>

<file path=ppt/theme/theme2.xml><?xml version="1.0" encoding="utf-8"?>
<a:theme xmlns:a="http://schemas.openxmlformats.org/drawingml/2006/main" name="Office Theme">
  <a:themeElements>
    <a:clrScheme name="HWEICS">
      <a:dk1>
        <a:srgbClr val="000000"/>
      </a:dk1>
      <a:lt1>
        <a:srgbClr val="FFFFFF"/>
      </a:lt1>
      <a:dk2>
        <a:srgbClr val="007265"/>
      </a:dk2>
      <a:lt2>
        <a:srgbClr val="E7E6E6"/>
      </a:lt2>
      <a:accent1>
        <a:srgbClr val="FF504E"/>
      </a:accent1>
      <a:accent2>
        <a:srgbClr val="009CD8"/>
      </a:accent2>
      <a:accent3>
        <a:srgbClr val="70309F"/>
      </a:accent3>
      <a:accent4>
        <a:srgbClr val="F46403"/>
      </a:accent4>
      <a:accent5>
        <a:srgbClr val="AE2572"/>
      </a:accent5>
      <a:accent6>
        <a:srgbClr val="FEC000"/>
      </a:accent6>
      <a:hlink>
        <a:srgbClr val="00B2F6"/>
      </a:hlink>
      <a:folHlink>
        <a:srgbClr val="E330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E2A8CA0C064046A9F7D5A252ECA96A" ma:contentTypeVersion="8" ma:contentTypeDescription="Create a new document." ma:contentTypeScope="" ma:versionID="541f16e4e93608f87c147f33c3e19c98">
  <xsd:schema xmlns:xsd="http://www.w3.org/2001/XMLSchema" xmlns:xs="http://www.w3.org/2001/XMLSchema" xmlns:p="http://schemas.microsoft.com/office/2006/metadata/properties" xmlns:ns1="http://schemas.microsoft.com/sharepoint/v3" xmlns:ns2="f847bd84-b5a4-4d67-8b73-f41b5d41233a" xmlns:ns3="1a7401be-bd63-4339-a86f-62c8d1155866" targetNamespace="http://schemas.microsoft.com/office/2006/metadata/properties" ma:root="true" ma:fieldsID="73fcf512bbdd02da790bdf2d5125815a" ns1:_="" ns2:_="" ns3:_="">
    <xsd:import namespace="http://schemas.microsoft.com/sharepoint/v3"/>
    <xsd:import namespace="f847bd84-b5a4-4d67-8b73-f41b5d41233a"/>
    <xsd:import namespace="1a7401be-bd63-4339-a86f-62c8d11558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47bd84-b5a4-4d67-8b73-f41b5d412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7401be-bd63-4339-a86f-62c8d115586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2174B-5EF8-42F7-B5FB-A6A5445C11D4}">
  <ds:schemaRefs>
    <ds:schemaRef ds:uri="http://www.w3.org/XML/1998/namespace"/>
    <ds:schemaRef ds:uri="fca6c376-4080-4a9f-a2df-c57f1d23dc79"/>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terms/"/>
    <ds:schemaRef ds:uri="http://schemas.openxmlformats.org/package/2006/metadata/core-properties"/>
    <ds:schemaRef ds:uri="18e2c996-921a-4de5-9e11-c4b2c35c30a6"/>
    <ds:schemaRef ds:uri="http://purl.org/dc/elements/1.1/"/>
    <ds:schemaRef ds:uri="http://schemas.microsoft.com/sharepoint/v3"/>
  </ds:schemaRefs>
</ds:datastoreItem>
</file>

<file path=customXml/itemProps2.xml><?xml version="1.0" encoding="utf-8"?>
<ds:datastoreItem xmlns:ds="http://schemas.openxmlformats.org/officeDocument/2006/customXml" ds:itemID="{FF2F36A0-7581-42E5-A412-C1761A3260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47bd84-b5a4-4d67-8b73-f41b5d41233a"/>
    <ds:schemaRef ds:uri="1a7401be-bd63-4339-a86f-62c8d11558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7CF7B1-6438-4798-BB63-0C5D6663A0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8908</Words>
  <Application>Microsoft Macintosh PowerPoint</Application>
  <PresentationFormat>Widescreen</PresentationFormat>
  <Paragraphs>1545</Paragraphs>
  <Slides>53</Slides>
  <Notes>29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53</vt:i4>
      </vt:variant>
    </vt:vector>
  </HeadingPairs>
  <TitlesOfParts>
    <vt:vector size="57" baseType="lpstr">
      <vt:lpstr>Arial</vt:lpstr>
      <vt:lpstr>Calibri</vt:lpstr>
      <vt:lpstr>1_Office Theme</vt:lpstr>
      <vt:lpstr>Office Theme</vt:lpstr>
      <vt:lpstr>End of Life Insights Pack  September 2023</vt:lpstr>
      <vt:lpstr>Contents</vt:lpstr>
      <vt:lpstr>Summary</vt:lpstr>
      <vt:lpstr>Key messages</vt:lpstr>
      <vt:lpstr>Opportunities and Actions</vt:lpstr>
      <vt:lpstr>1. Identification</vt:lpstr>
      <vt:lpstr>Identification: Summary </vt:lpstr>
      <vt:lpstr>Identification: Patients in need of palliative care/support</vt:lpstr>
      <vt:lpstr>Identification: Patients in need of palliative care/support</vt:lpstr>
      <vt:lpstr>Identification: EOL Register by PCN</vt:lpstr>
      <vt:lpstr>Identification: GSF Complete</vt:lpstr>
      <vt:lpstr>2. EOL Register Profile</vt:lpstr>
      <vt:lpstr>EOL Register Profile: Summary</vt:lpstr>
      <vt:lpstr>EOL Register Profile: Demographics</vt:lpstr>
      <vt:lpstr>EOL Register Profile: Demographics </vt:lpstr>
      <vt:lpstr>Profile: EoL register by GSF status</vt:lpstr>
      <vt:lpstr>EOL Register Profile: Population Measures</vt:lpstr>
      <vt:lpstr>EoL Register Profile: Age</vt:lpstr>
      <vt:lpstr>EOL Register Profile: Ethnicity</vt:lpstr>
      <vt:lpstr>EOL Register Profile: Deprivation</vt:lpstr>
      <vt:lpstr>EOL Register Profile: Comorbidities </vt:lpstr>
      <vt:lpstr>EOL Register Profile: Co-morbidities</vt:lpstr>
      <vt:lpstr>EOL Register Profile: Social Indicators</vt:lpstr>
      <vt:lpstr>3. Proactive and Advanced Care Planning</vt:lpstr>
      <vt:lpstr>Proactive and Advanced Care Planning: Summary </vt:lpstr>
      <vt:lpstr>Proactive and Advanced Care Planning: What is ‘good’ care?</vt:lpstr>
      <vt:lpstr>Proactive and Advanced Care Planning: GSF status recorded in the last 12 months* </vt:lpstr>
      <vt:lpstr>Proactive and Advanced Care Planning: Care Plan Done</vt:lpstr>
      <vt:lpstr>Proactive and Advanced Care Planning: Resus Status Recorded</vt:lpstr>
      <vt:lpstr>Proactive and Advanced Care Planning: Recording Preferred Place of Care and Preferred Place of Death</vt:lpstr>
      <vt:lpstr>Proactive and Advanced Care Planning: Anticipatory Medicines (for GSF Amber/Red)</vt:lpstr>
      <vt:lpstr>Proactive and Advanced Care Planning: Palliative Care Leads</vt:lpstr>
      <vt:lpstr>4. Urgent and Emergency Care &amp; EOL</vt:lpstr>
      <vt:lpstr>UEC &amp; EOL Slides: Summary </vt:lpstr>
      <vt:lpstr>UEC &amp; EOL: Cost PPPY</vt:lpstr>
      <vt:lpstr>UEC &amp; EOL: A&amp;E attendances </vt:lpstr>
      <vt:lpstr>UEC &amp; EOL: Emergency admissions </vt:lpstr>
      <vt:lpstr>UEC &amp; EOL: Emergency admissions</vt:lpstr>
      <vt:lpstr>5. Achieving a Better Death</vt:lpstr>
      <vt:lpstr>Achieving a Better Death: Summary</vt:lpstr>
      <vt:lpstr>Achieving a Better Death: Percentage of deaths by age </vt:lpstr>
      <vt:lpstr>Achieving a Better Death: Place of death</vt:lpstr>
      <vt:lpstr>Achieving a Better Death: Place of death by cause of death</vt:lpstr>
      <vt:lpstr>Achieving a Better Death: Place of death</vt:lpstr>
      <vt:lpstr>Achieving a Better Death: Place of death by HWE district</vt:lpstr>
      <vt:lpstr>Monthly trend (%) in HWE deaths (all ages) by place of death, 2019 to 2023</vt:lpstr>
      <vt:lpstr>Achieving a Better Death: Deaths among temporary care home residents</vt:lpstr>
      <vt:lpstr>Achieving a Better Death: Cause of death</vt:lpstr>
      <vt:lpstr>Achieving a Better Death: Dementia</vt:lpstr>
      <vt:lpstr>6.Appendix</vt:lpstr>
      <vt:lpstr>GSF Prognostic Indicator Recorded- SWH by practice </vt:lpstr>
      <vt:lpstr>GSF Prognostic Indicator Recorded- WE by practice </vt:lpstr>
      <vt:lpstr>GSF Prognostic Indicator Recorded- ENH by practice </vt:lpstr>
    </vt:vector>
  </TitlesOfParts>
  <Company>NHS HBL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HWE EOL Data</dc:title>
  <dc:creator>BOWRING, Heidi (NHS HERTFORDSHIRE AND WEST ESSEX ICB - 06K)</dc:creator>
  <cp:lastModifiedBy>SCOTT, Toby (NHS HERTFORDSHIRE AND WEST ESSEX ICB - 06N)</cp:lastModifiedBy>
  <cp:revision>4</cp:revision>
  <dcterms:created xsi:type="dcterms:W3CDTF">2022-10-14T14:13:09Z</dcterms:created>
  <dcterms:modified xsi:type="dcterms:W3CDTF">2024-04-03T08:40:51Z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0x01010007E2A8CA0C064046A9F7D5A252ECA96A</vt:lpwstr>
  </property>
</Properties>
</file>